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046" r:id="rId2"/>
    <p:sldId id="2035" r:id="rId3"/>
    <p:sldId id="2061" r:id="rId4"/>
    <p:sldId id="2063" r:id="rId5"/>
    <p:sldId id="2080" r:id="rId6"/>
    <p:sldId id="2087" r:id="rId7"/>
    <p:sldId id="2088" r:id="rId8"/>
    <p:sldId id="2090" r:id="rId9"/>
    <p:sldId id="2091" r:id="rId10"/>
    <p:sldId id="2092" r:id="rId11"/>
    <p:sldId id="2093" r:id="rId12"/>
    <p:sldId id="2094" r:id="rId13"/>
    <p:sldId id="2074" r:id="rId14"/>
    <p:sldId id="2096" r:id="rId15"/>
    <p:sldId id="2084" r:id="rId16"/>
    <p:sldId id="2095" r:id="rId17"/>
    <p:sldId id="2097" r:id="rId18"/>
    <p:sldId id="2098" r:id="rId19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36" userDrawn="1">
          <p15:clr>
            <a:srgbClr val="A4A3A4"/>
          </p15:clr>
        </p15:guide>
        <p15:guide id="4" pos="14278" userDrawn="1">
          <p15:clr>
            <a:srgbClr val="A4A3A4"/>
          </p15:clr>
        </p15:guide>
        <p15:guide id="5" pos="1078" userDrawn="1">
          <p15:clr>
            <a:srgbClr val="A4A3A4"/>
          </p15:clr>
        </p15:guide>
        <p15:guide id="7" pos="7678" userDrawn="1">
          <p15:clr>
            <a:srgbClr val="A4A3A4"/>
          </p15:clr>
        </p15:guide>
        <p15:guide id="8" orient="horz" pos="504" userDrawn="1">
          <p15:clr>
            <a:srgbClr val="A4A3A4"/>
          </p15:clr>
        </p15:guide>
        <p15:guide id="9" orient="horz" pos="8640" userDrawn="1">
          <p15:clr>
            <a:srgbClr val="A4A3A4"/>
          </p15:clr>
        </p15:guide>
        <p15:guide id="10" orient="horz" pos="46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3" clrIdx="0"/>
  <p:cmAuthor id="2" name="Microsoft Office User" initials="Office [2]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ABF4FF"/>
    <a:srgbClr val="3295D1"/>
    <a:srgbClr val="3B1F4D"/>
    <a:srgbClr val="00B8DB"/>
    <a:srgbClr val="EC72A5"/>
    <a:srgbClr val="2D1E42"/>
    <a:srgbClr val="583F52"/>
    <a:srgbClr val="4AEDDE"/>
    <a:srgbClr val="FA5C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620" autoAdjust="0"/>
    <p:restoredTop sz="96202" autoAdjust="0"/>
  </p:normalViewPr>
  <p:slideViewPr>
    <p:cSldViewPr snapToGrid="0" snapToObjects="1">
      <p:cViewPr>
        <p:scale>
          <a:sx n="42" d="100"/>
          <a:sy n="42" d="100"/>
        </p:scale>
        <p:origin x="1008" y="1136"/>
      </p:cViewPr>
      <p:guideLst>
        <p:guide orient="horz" pos="8136"/>
        <p:guide pos="14278"/>
        <p:guide pos="1078"/>
        <p:guide pos="7678"/>
        <p:guide orient="horz" pos="504"/>
        <p:guide orient="horz" pos="8640"/>
        <p:guide orient="horz" pos="463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5" d="100"/>
        <a:sy n="105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Nunito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6/30/20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Nunito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Nunito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Nunito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11458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614863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823168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5941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22891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9559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9644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41263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5477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1070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61587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94484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20306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89425" y="-11796713"/>
            <a:ext cx="2215356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21792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 userDrawn="1"/>
        </p:nvGrpSpPr>
        <p:grpSpPr>
          <a:xfrm rot="5400000">
            <a:off x="-16715231" y="-397359"/>
            <a:ext cx="24535152" cy="4304369"/>
            <a:chOff x="0" y="-156114"/>
            <a:chExt cx="24535152" cy="4304369"/>
          </a:xfrm>
        </p:grpSpPr>
        <p:sp>
          <p:nvSpPr>
            <p:cNvPr id="50" name="Freeform 49"/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1" name="Freeform 50"/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2" name="Freeform 51"/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3" name="Freeform 52"/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4" name="Freeform 53"/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5" name="Freeform 54"/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6" name="Freeform 55"/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7" name="Freeform 56"/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8" name="Freeform 57"/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9" name="Freeform 58"/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0" name="Freeform 13"/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1" name="Freeform 14"/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2" name="Freeform 15"/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3" name="Freeform 16"/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4" name="Freeform 17"/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5" name="Freeform 18"/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6" name="Freeform 19"/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7" name="Freeform 20"/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8" name="Freeform 21"/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9" name="Freeform 22"/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70" name="Freeform 23"/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71" name="Freeform 24"/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72" name="Freeform 25"/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73" name="Freeform 26"/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74" name="Freeform 12"/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9736512"/>
      </p:ext>
    </p:extLst>
  </p:cSld>
  <p:clrMapOvr>
    <a:masterClrMapping/>
  </p:clrMapOvr>
  <p:transition advClick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advClick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 rot="10800000">
            <a:off x="-23446" y="10974729"/>
            <a:ext cx="24535152" cy="4304369"/>
            <a:chOff x="0" y="-156114"/>
            <a:chExt cx="24535152" cy="4304369"/>
          </a:xfrm>
        </p:grpSpPr>
        <p:sp>
          <p:nvSpPr>
            <p:cNvPr id="3" name="Freeform 2"/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4" name="Freeform 3"/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5" name="Freeform 4"/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" name="Freeform 5"/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7" name="Freeform 6"/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8" name="Freeform 7"/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0" name="Freeform 9"/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1" name="Freeform 10"/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2" name="Freeform 11"/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3" name="Freeform 13"/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4" name="Freeform 14"/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5" name="Freeform 15"/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6" name="Freeform 16"/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7" name="Freeform 17"/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8" name="Freeform 18"/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9" name="Freeform 19"/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0" name="Freeform 20"/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1" name="Freeform 21"/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2" name="Freeform 22"/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3" name="Freeform 23"/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4" name="Freeform 24"/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5" name="Freeform 25"/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6" name="Freeform 26"/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7" name="Freeform 12"/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</p:grpSp>
    </p:spTree>
  </p:cSld>
  <p:clrMapOvr>
    <a:masterClrMapping/>
  </p:clrMapOvr>
  <p:transition advClick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4433683" y="3094762"/>
            <a:ext cx="6550131" cy="7515923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384731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 Web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2901752" y="3940389"/>
            <a:ext cx="6780686" cy="3870367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 rot="10800000">
            <a:off x="-23446" y="10974729"/>
            <a:ext cx="24535152" cy="4304369"/>
            <a:chOff x="0" y="-156114"/>
            <a:chExt cx="24535152" cy="4304369"/>
          </a:xfrm>
        </p:grpSpPr>
        <p:sp>
          <p:nvSpPr>
            <p:cNvPr id="10" name="Freeform 9"/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1" name="Freeform 10"/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2" name="Freeform 11"/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3" name="Freeform 12"/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4" name="Freeform 13"/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5" name="Freeform 14"/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6" name="Freeform 15"/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7" name="Freeform 16"/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9" name="Freeform 18"/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0" name="Freeform 19"/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1" name="Freeform 13"/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2" name="Freeform 14"/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3" name="Freeform 15"/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4" name="Freeform 16"/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5" name="Freeform 17"/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6" name="Freeform 18"/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7" name="Freeform 19"/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8" name="Freeform 20"/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9" name="Freeform 21"/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30" name="Freeform 22"/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31" name="Freeform 23"/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32" name="Freeform 24"/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33" name="Freeform 25"/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34" name="Freeform 26"/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35" name="Freeform 12"/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190758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770022" y="2436714"/>
            <a:ext cx="4290417" cy="7627435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 rot="10800000">
            <a:off x="-23446" y="10974729"/>
            <a:ext cx="24535152" cy="4304369"/>
            <a:chOff x="0" y="-156114"/>
            <a:chExt cx="24535152" cy="4304369"/>
          </a:xfrm>
        </p:grpSpPr>
        <p:sp>
          <p:nvSpPr>
            <p:cNvPr id="5" name="Freeform 4"/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" name="Freeform 5"/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7" name="Freeform 6"/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8" name="Freeform 7"/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0" name="Freeform 9"/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1" name="Freeform 10"/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2" name="Freeform 11"/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3" name="Freeform 12"/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4" name="Freeform 13"/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5" name="Freeform 13"/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6" name="Freeform 14"/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7" name="Freeform 15"/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8" name="Freeform 16"/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9" name="Freeform 17"/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0" name="Freeform 18"/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1" name="Freeform 19"/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2" name="Freeform 20"/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3" name="Freeform 21"/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4" name="Freeform 22"/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5" name="Freeform 23"/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6" name="Freeform 24"/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7" name="Freeform 25"/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8" name="Freeform 26"/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9" name="Freeform 12"/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7461797"/>
      </p:ext>
    </p:extLst>
  </p:cSld>
  <p:clrMapOvr>
    <a:masterClrMapping/>
  </p:clrMapOvr>
  <p:transition advClick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410888" y="3912686"/>
            <a:ext cx="7567384" cy="4780342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grpSp>
        <p:nvGrpSpPr>
          <p:cNvPr id="3" name="Group 2"/>
          <p:cNvGrpSpPr/>
          <p:nvPr userDrawn="1"/>
        </p:nvGrpSpPr>
        <p:grpSpPr>
          <a:xfrm rot="10800000">
            <a:off x="-23446" y="10974729"/>
            <a:ext cx="24535152" cy="4304369"/>
            <a:chOff x="0" y="-156114"/>
            <a:chExt cx="24535152" cy="4304369"/>
          </a:xfrm>
        </p:grpSpPr>
        <p:sp>
          <p:nvSpPr>
            <p:cNvPr id="4" name="Freeform 3"/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6" name="Freeform 5"/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7" name="Freeform 6"/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8" name="Freeform 7"/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0" name="Freeform 9"/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1" name="Freeform 10"/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2" name="Freeform 11"/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3" name="Freeform 12"/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4" name="Freeform 13"/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5" name="Freeform 13"/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6" name="Freeform 14"/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7" name="Freeform 15"/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8" name="Freeform 16"/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9" name="Freeform 17"/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0" name="Freeform 18"/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1" name="Freeform 19"/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2" name="Freeform 20"/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3" name="Freeform 21"/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4" name="Freeform 22"/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5" name="Freeform 23"/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6" name="Freeform 24"/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7" name="Freeform 25"/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8" name="Freeform 26"/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9" name="Freeform 12"/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5679538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9133"/>
      </p:ext>
    </p:extLst>
  </p:cSld>
  <p:clrMapOvr>
    <a:masterClrMapping/>
  </p:clrMapOvr>
  <p:transition advClick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3905212" y="1952726"/>
            <a:ext cx="8420998" cy="8420998"/>
          </a:xfrm>
          <a:custGeom>
            <a:avLst/>
            <a:gdLst>
              <a:gd name="connsiteX0" fmla="*/ 1794805 w 3589610"/>
              <a:gd name="connsiteY0" fmla="*/ 0 h 3589610"/>
              <a:gd name="connsiteX1" fmla="*/ 3589610 w 3589610"/>
              <a:gd name="connsiteY1" fmla="*/ 1794805 h 3589610"/>
              <a:gd name="connsiteX2" fmla="*/ 1794805 w 3589610"/>
              <a:gd name="connsiteY2" fmla="*/ 3589610 h 3589610"/>
              <a:gd name="connsiteX3" fmla="*/ 0 w 3589610"/>
              <a:gd name="connsiteY3" fmla="*/ 1794805 h 3589610"/>
              <a:gd name="connsiteX4" fmla="*/ 1794805 w 3589610"/>
              <a:gd name="connsiteY4" fmla="*/ 0 h 3589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89610" h="3589610">
                <a:moveTo>
                  <a:pt x="1794805" y="0"/>
                </a:moveTo>
                <a:cubicBezTo>
                  <a:pt x="2786048" y="0"/>
                  <a:pt x="3589610" y="803562"/>
                  <a:pt x="3589610" y="1794805"/>
                </a:cubicBezTo>
                <a:cubicBezTo>
                  <a:pt x="3589610" y="2786048"/>
                  <a:pt x="2786048" y="3589610"/>
                  <a:pt x="1794805" y="3589610"/>
                </a:cubicBezTo>
                <a:cubicBezTo>
                  <a:pt x="803562" y="3589610"/>
                  <a:pt x="0" y="2786048"/>
                  <a:pt x="0" y="1794805"/>
                </a:cubicBezTo>
                <a:cubicBezTo>
                  <a:pt x="0" y="803562"/>
                  <a:pt x="803562" y="0"/>
                  <a:pt x="179480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2400" b="0" i="0">
                <a:ln>
                  <a:noFill/>
                </a:ln>
                <a:solidFill>
                  <a:schemeClr val="tx2"/>
                </a:solidFill>
                <a:latin typeface="Nunito Light" charset="0"/>
                <a:ea typeface="Nunito Light" charset="0"/>
                <a:cs typeface="Nunito Light" charset="0"/>
              </a:defRPr>
            </a:lvl1pPr>
          </a:lstStyle>
          <a:p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 rot="10800000">
            <a:off x="-23446" y="10974729"/>
            <a:ext cx="24535152" cy="4304369"/>
            <a:chOff x="0" y="-156114"/>
            <a:chExt cx="24535152" cy="4304369"/>
          </a:xfrm>
        </p:grpSpPr>
        <p:sp>
          <p:nvSpPr>
            <p:cNvPr id="6" name="Freeform 5"/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7" name="Freeform 6"/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8" name="Freeform 7"/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0" name="Freeform 9"/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1" name="Freeform 10"/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2" name="Freeform 11"/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3" name="Freeform 12"/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4" name="Freeform 13"/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5" name="Freeform 14"/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6" name="Freeform 13"/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7" name="Freeform 14"/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8" name="Freeform 15"/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19" name="Freeform 16"/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0" name="Freeform 17"/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1" name="Freeform 18"/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2" name="Freeform 19"/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3" name="Freeform 20"/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4" name="Freeform 21"/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5" name="Freeform 22"/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6" name="Freeform 23"/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7" name="Freeform 24"/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8" name="Freeform 25"/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29" name="Freeform 26"/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  <p:sp>
          <p:nvSpPr>
            <p:cNvPr id="30" name="Freeform 12"/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b="0" i="0" dirty="0">
                <a:latin typeface="Nuni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1947180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964" r:id="rId2"/>
    <p:sldLayoutId id="2147483965" r:id="rId3"/>
    <p:sldLayoutId id="2147483962" r:id="rId4"/>
    <p:sldLayoutId id="2147483958" r:id="rId5"/>
    <p:sldLayoutId id="2147483959" r:id="rId6"/>
    <p:sldLayoutId id="2147483960" r:id="rId7"/>
    <p:sldLayoutId id="2147483953" r:id="rId8"/>
    <p:sldLayoutId id="2147483956" r:id="rId9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>
          <a:solidFill>
            <a:schemeClr val="tx1"/>
          </a:solidFill>
          <a:effectLst/>
          <a:latin typeface="Lato Light" charset="0"/>
          <a:ea typeface="Lato Light" charset="0"/>
          <a:cs typeface="Lato Light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TextBox 311"/>
          <p:cNvSpPr txBox="1"/>
          <p:nvPr/>
        </p:nvSpPr>
        <p:spPr>
          <a:xfrm>
            <a:off x="1827447" y="5678106"/>
            <a:ext cx="2076741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0" b="1" spc="300" dirty="0">
                <a:latin typeface="Nunito" charset="0"/>
                <a:ea typeface="Nunito" charset="0"/>
                <a:cs typeface="Nunito" charset="0"/>
              </a:rPr>
              <a:t>PASSWORD MANAGER</a:t>
            </a:r>
          </a:p>
        </p:txBody>
      </p:sp>
      <p:sp>
        <p:nvSpPr>
          <p:cNvPr id="313" name="TextBox 312"/>
          <p:cNvSpPr txBox="1"/>
          <p:nvPr/>
        </p:nvSpPr>
        <p:spPr>
          <a:xfrm>
            <a:off x="9619311" y="7709723"/>
            <a:ext cx="5139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>
                <a:latin typeface="Nunito" charset="0"/>
                <a:ea typeface="Nunito" charset="0"/>
                <a:cs typeface="Nunito" charset="0"/>
              </a:rPr>
              <a:t>BAKALÁRSKA PRÁCA</a:t>
            </a:r>
          </a:p>
        </p:txBody>
      </p:sp>
      <p:grpSp>
        <p:nvGrpSpPr>
          <p:cNvPr id="130" name="Group 129"/>
          <p:cNvGrpSpPr/>
          <p:nvPr/>
        </p:nvGrpSpPr>
        <p:grpSpPr>
          <a:xfrm>
            <a:off x="0" y="-1582768"/>
            <a:ext cx="24535152" cy="4304369"/>
            <a:chOff x="0" y="-156114"/>
            <a:chExt cx="24535152" cy="4304369"/>
          </a:xfrm>
        </p:grpSpPr>
        <p:sp>
          <p:nvSpPr>
            <p:cNvPr id="131" name="Freeform 130"/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2" name="Freeform 131"/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3" name="Freeform 132"/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4" name="Freeform 133"/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5" name="Freeform 134"/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6" name="Freeform 135"/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7" name="Freeform 136"/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8" name="Freeform 137"/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9" name="Freeform 138"/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0" name="Freeform 139"/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1" name="Freeform 13"/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2" name="Freeform 14"/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3" name="Freeform 15"/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4" name="Freeform 16"/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5" name="Freeform 17"/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6" name="Freeform 18"/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7" name="Freeform 19"/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8" name="Freeform 20"/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9" name="Freeform 21"/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0" name="Freeform 22"/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1" name="Freeform 23"/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2" name="Freeform 24"/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3" name="Freeform 25"/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4" name="Freeform 26"/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5" name="Freeform 12"/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279667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10725664" y="0"/>
            <a:ext cx="13651985" cy="13716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295514-DEDE-264B-ABC0-4A0A47C76687}"/>
              </a:ext>
            </a:extLst>
          </p:cNvPr>
          <p:cNvSpPr txBox="1"/>
          <p:nvPr/>
        </p:nvSpPr>
        <p:spPr>
          <a:xfrm>
            <a:off x="1655280" y="1229397"/>
            <a:ext cx="790885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500" b="1" dirty="0">
                <a:latin typeface="+mj-lt"/>
              </a:rPr>
              <a:t>n</a:t>
            </a:r>
            <a:r>
              <a:rPr lang="en-SK" sz="7500" b="1" dirty="0">
                <a:latin typeface="+mj-lt"/>
              </a:rPr>
              <a:t>etlify.passer.app</a:t>
            </a:r>
          </a:p>
          <a:p>
            <a:r>
              <a:rPr lang="en-SK" sz="3000" dirty="0"/>
              <a:t>Webstránka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9A52E-DC75-E544-9C4E-BBB7623FA244}"/>
              </a:ext>
            </a:extLst>
          </p:cNvPr>
          <p:cNvSpPr txBox="1"/>
          <p:nvPr/>
        </p:nvSpPr>
        <p:spPr>
          <a:xfrm>
            <a:off x="16112200" y="9713563"/>
            <a:ext cx="3900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>
                <a:solidFill>
                  <a:schemeClr val="bg1"/>
                </a:solidFill>
              </a:rPr>
              <a:t>Úvodná obrazovka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90A3-6F72-CC4B-A17E-8A687266FFAC}"/>
              </a:ext>
            </a:extLst>
          </p:cNvPr>
          <p:cNvSpPr txBox="1"/>
          <p:nvPr/>
        </p:nvSpPr>
        <p:spPr>
          <a:xfrm>
            <a:off x="2299063" y="4572000"/>
            <a:ext cx="2239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Verifikácia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37841B-F132-0148-8AE9-7FC593570264}"/>
              </a:ext>
            </a:extLst>
          </p:cNvPr>
          <p:cNvSpPr txBox="1"/>
          <p:nvPr/>
        </p:nvSpPr>
        <p:spPr>
          <a:xfrm>
            <a:off x="3276600" y="5480821"/>
            <a:ext cx="607730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Šesťciferný kód vygenerovaný</a:t>
            </a:r>
          </a:p>
          <a:p>
            <a:r>
              <a:rPr lang="en-GB" dirty="0"/>
              <a:t>n</a:t>
            </a:r>
            <a:r>
              <a:rPr lang="en-SK" dirty="0"/>
              <a:t>a strane iOS</a:t>
            </a:r>
          </a:p>
          <a:p>
            <a:r>
              <a:rPr lang="en-SK" dirty="0"/>
              <a:t>QR kód skenovateľný</a:t>
            </a:r>
          </a:p>
          <a:p>
            <a:r>
              <a:rPr lang="en-GB" dirty="0"/>
              <a:t>z</a:t>
            </a:r>
            <a:r>
              <a:rPr lang="en-SK" dirty="0"/>
              <a:t>o strany iOS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7AF6D74-05D2-C64F-9819-305E4EA0B973}"/>
              </a:ext>
            </a:extLst>
          </p:cNvPr>
          <p:cNvGrpSpPr/>
          <p:nvPr/>
        </p:nvGrpSpPr>
        <p:grpSpPr>
          <a:xfrm>
            <a:off x="12780929" y="3176967"/>
            <a:ext cx="10641803" cy="6125934"/>
            <a:chOff x="5898415" y="1976415"/>
            <a:chExt cx="5654530" cy="3255020"/>
          </a:xfrm>
        </p:grpSpPr>
        <p:sp>
          <p:nvSpPr>
            <p:cNvPr id="11" name="Freeform 45">
              <a:extLst>
                <a:ext uri="{FF2B5EF4-FFF2-40B4-BE49-F238E27FC236}">
                  <a16:creationId xmlns:a16="http://schemas.microsoft.com/office/drawing/2014/main" id="{F60AF100-26C9-DB40-860B-21C59511FE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21B99A61-EC3A-C641-AF0C-4AAC622F13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4CEB73C9-28DA-264A-9DB6-947DF9A19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F97AB39E-A3F0-D944-9F78-99561FDE2E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5" name="Rectangle 50">
              <a:extLst>
                <a:ext uri="{FF2B5EF4-FFF2-40B4-BE49-F238E27FC236}">
                  <a16:creationId xmlns:a16="http://schemas.microsoft.com/office/drawing/2014/main" id="{6A3C016F-BB4B-EB4B-9BAE-8275AEC4FC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6" name="Freeform 51">
              <a:extLst>
                <a:ext uri="{FF2B5EF4-FFF2-40B4-BE49-F238E27FC236}">
                  <a16:creationId xmlns:a16="http://schemas.microsoft.com/office/drawing/2014/main" id="{C4443B7D-2B87-3748-BD69-A41991F94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7" name="Rectangle 52">
              <a:extLst>
                <a:ext uri="{FF2B5EF4-FFF2-40B4-BE49-F238E27FC236}">
                  <a16:creationId xmlns:a16="http://schemas.microsoft.com/office/drawing/2014/main" id="{D11A5FC7-1C65-2E41-8587-B44ED5658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8" name="Oval 54">
              <a:extLst>
                <a:ext uri="{FF2B5EF4-FFF2-40B4-BE49-F238E27FC236}">
                  <a16:creationId xmlns:a16="http://schemas.microsoft.com/office/drawing/2014/main" id="{EEC2B72D-4A37-1E45-B17F-A88D7A10F2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9" name="Oval 55">
              <a:extLst>
                <a:ext uri="{FF2B5EF4-FFF2-40B4-BE49-F238E27FC236}">
                  <a16:creationId xmlns:a16="http://schemas.microsoft.com/office/drawing/2014/main" id="{48BA8381-2CDC-DC48-8647-A5E36AE11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20" name="Oval 56">
              <a:extLst>
                <a:ext uri="{FF2B5EF4-FFF2-40B4-BE49-F238E27FC236}">
                  <a16:creationId xmlns:a16="http://schemas.microsoft.com/office/drawing/2014/main" id="{00D6157C-DED8-9C41-A127-A5B8F5F30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21" name="Oval 57">
              <a:extLst>
                <a:ext uri="{FF2B5EF4-FFF2-40B4-BE49-F238E27FC236}">
                  <a16:creationId xmlns:a16="http://schemas.microsoft.com/office/drawing/2014/main" id="{F42394EB-70EB-E745-AAB4-1734BCF1FD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22" name="Freeform 58">
              <a:extLst>
                <a:ext uri="{FF2B5EF4-FFF2-40B4-BE49-F238E27FC236}">
                  <a16:creationId xmlns:a16="http://schemas.microsoft.com/office/drawing/2014/main" id="{5B1E4305-9010-9F4D-AA07-CABD8B075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</p:grpSp>
      <p:pic>
        <p:nvPicPr>
          <p:cNvPr id="23" name="Picture 22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199F97-C6EB-624F-ADBB-51A68EF75C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7823" y="3554194"/>
            <a:ext cx="8120737" cy="5075461"/>
          </a:xfrm>
          <a:prstGeom prst="rect">
            <a:avLst/>
          </a:prstGeom>
        </p:spPr>
      </p:pic>
      <p:sp>
        <p:nvSpPr>
          <p:cNvPr id="24" name="Pentagon 23">
            <a:extLst>
              <a:ext uri="{FF2B5EF4-FFF2-40B4-BE49-F238E27FC236}">
                <a16:creationId xmlns:a16="http://schemas.microsoft.com/office/drawing/2014/main" id="{55DDC8E3-20CB-3B40-BA30-83BB04AB3E21}"/>
              </a:ext>
            </a:extLst>
          </p:cNvPr>
          <p:cNvSpPr/>
          <p:nvPr/>
        </p:nvSpPr>
        <p:spPr>
          <a:xfrm>
            <a:off x="2580138" y="5685831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25" name="Pentagon 24">
            <a:extLst>
              <a:ext uri="{FF2B5EF4-FFF2-40B4-BE49-F238E27FC236}">
                <a16:creationId xmlns:a16="http://schemas.microsoft.com/office/drawing/2014/main" id="{96162774-58DD-2E41-BB99-CA4645A786D7}"/>
              </a:ext>
            </a:extLst>
          </p:cNvPr>
          <p:cNvSpPr/>
          <p:nvPr/>
        </p:nvSpPr>
        <p:spPr>
          <a:xfrm>
            <a:off x="2558284" y="6789802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91855152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10725664" y="0"/>
            <a:ext cx="13651985" cy="13716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295514-DEDE-264B-ABC0-4A0A47C76687}"/>
              </a:ext>
            </a:extLst>
          </p:cNvPr>
          <p:cNvSpPr txBox="1"/>
          <p:nvPr/>
        </p:nvSpPr>
        <p:spPr>
          <a:xfrm>
            <a:off x="1655280" y="1229397"/>
            <a:ext cx="790885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500" b="1" dirty="0">
                <a:latin typeface="+mj-lt"/>
              </a:rPr>
              <a:t>n</a:t>
            </a:r>
            <a:r>
              <a:rPr lang="en-SK" sz="7500" b="1" dirty="0">
                <a:latin typeface="+mj-lt"/>
              </a:rPr>
              <a:t>etlify.passer.app</a:t>
            </a:r>
          </a:p>
          <a:p>
            <a:r>
              <a:rPr lang="en-SK" sz="3000" dirty="0"/>
              <a:t>Webstránka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69A52E-DC75-E544-9C4E-BBB7623FA244}"/>
              </a:ext>
            </a:extLst>
          </p:cNvPr>
          <p:cNvSpPr txBox="1"/>
          <p:nvPr/>
        </p:nvSpPr>
        <p:spPr>
          <a:xfrm>
            <a:off x="14058581" y="9710743"/>
            <a:ext cx="8153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>
                <a:solidFill>
                  <a:schemeClr val="bg1"/>
                </a:solidFill>
              </a:rPr>
              <a:t>Obrazovka so sprístupnenými položkami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90A3-6F72-CC4B-A17E-8A687266FFAC}"/>
              </a:ext>
            </a:extLst>
          </p:cNvPr>
          <p:cNvSpPr txBox="1"/>
          <p:nvPr/>
        </p:nvSpPr>
        <p:spPr>
          <a:xfrm>
            <a:off x="2299063" y="4572000"/>
            <a:ext cx="26965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Po verifikácii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37841B-F132-0148-8AE9-7FC593570264}"/>
              </a:ext>
            </a:extLst>
          </p:cNvPr>
          <p:cNvSpPr txBox="1"/>
          <p:nvPr/>
        </p:nvSpPr>
        <p:spPr>
          <a:xfrm>
            <a:off x="3124200" y="5455421"/>
            <a:ext cx="670407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Používateľ nemôže heslo vidieť,</a:t>
            </a:r>
            <a:endParaRPr lang="en-SK" dirty="0"/>
          </a:p>
          <a:p>
            <a:r>
              <a:rPr lang="en-GB" dirty="0" err="1"/>
              <a:t>Iba</a:t>
            </a:r>
            <a:r>
              <a:rPr lang="en-GB" dirty="0"/>
              <a:t> </a:t>
            </a:r>
            <a:r>
              <a:rPr lang="en-GB" dirty="0" err="1"/>
              <a:t>kopírovať</a:t>
            </a:r>
            <a:r>
              <a:rPr lang="en-GB" dirty="0"/>
              <a:t> do </a:t>
            </a:r>
            <a:r>
              <a:rPr lang="en-GB" dirty="0" err="1"/>
              <a:t>schránky</a:t>
            </a:r>
            <a:endParaRPr lang="en-GB" dirty="0"/>
          </a:p>
          <a:p>
            <a:r>
              <a:rPr lang="sk-SK" dirty="0"/>
              <a:t>Pri položkách typu </a:t>
            </a:r>
            <a:r>
              <a:rPr lang="sk-SK" dirty="0" err="1"/>
              <a:t>Password</a:t>
            </a:r>
            <a:r>
              <a:rPr lang="sk-SK" dirty="0"/>
              <a:t> je k</a:t>
            </a:r>
          </a:p>
          <a:p>
            <a:r>
              <a:rPr lang="sk-SK" dirty="0"/>
              <a:t>dispozícii tlačidlo „</a:t>
            </a:r>
            <a:r>
              <a:rPr lang="sk-SK" dirty="0" err="1"/>
              <a:t>Visit</a:t>
            </a:r>
            <a:r>
              <a:rPr lang="sk-SK" dirty="0"/>
              <a:t> Web“ </a:t>
            </a:r>
            <a:endParaRPr lang="en-SK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7AF6D74-05D2-C64F-9819-305E4EA0B973}"/>
              </a:ext>
            </a:extLst>
          </p:cNvPr>
          <p:cNvGrpSpPr/>
          <p:nvPr/>
        </p:nvGrpSpPr>
        <p:grpSpPr>
          <a:xfrm>
            <a:off x="12780929" y="3176967"/>
            <a:ext cx="10641803" cy="6125934"/>
            <a:chOff x="5898415" y="1976415"/>
            <a:chExt cx="5654530" cy="3255020"/>
          </a:xfrm>
        </p:grpSpPr>
        <p:sp>
          <p:nvSpPr>
            <p:cNvPr id="11" name="Freeform 45">
              <a:extLst>
                <a:ext uri="{FF2B5EF4-FFF2-40B4-BE49-F238E27FC236}">
                  <a16:creationId xmlns:a16="http://schemas.microsoft.com/office/drawing/2014/main" id="{F60AF100-26C9-DB40-860B-21C59511FE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21B99A61-EC3A-C641-AF0C-4AAC622F13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4CEB73C9-28DA-264A-9DB6-947DF9A19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F97AB39E-A3F0-D944-9F78-99561FDE2E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5" name="Rectangle 50">
              <a:extLst>
                <a:ext uri="{FF2B5EF4-FFF2-40B4-BE49-F238E27FC236}">
                  <a16:creationId xmlns:a16="http://schemas.microsoft.com/office/drawing/2014/main" id="{6A3C016F-BB4B-EB4B-9BAE-8275AEC4FC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6" name="Freeform 51">
              <a:extLst>
                <a:ext uri="{FF2B5EF4-FFF2-40B4-BE49-F238E27FC236}">
                  <a16:creationId xmlns:a16="http://schemas.microsoft.com/office/drawing/2014/main" id="{C4443B7D-2B87-3748-BD69-A41991F94B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7" name="Rectangle 52">
              <a:extLst>
                <a:ext uri="{FF2B5EF4-FFF2-40B4-BE49-F238E27FC236}">
                  <a16:creationId xmlns:a16="http://schemas.microsoft.com/office/drawing/2014/main" id="{D11A5FC7-1C65-2E41-8587-B44ED56584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8" name="Oval 54">
              <a:extLst>
                <a:ext uri="{FF2B5EF4-FFF2-40B4-BE49-F238E27FC236}">
                  <a16:creationId xmlns:a16="http://schemas.microsoft.com/office/drawing/2014/main" id="{EEC2B72D-4A37-1E45-B17F-A88D7A10F2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9" name="Oval 55">
              <a:extLst>
                <a:ext uri="{FF2B5EF4-FFF2-40B4-BE49-F238E27FC236}">
                  <a16:creationId xmlns:a16="http://schemas.microsoft.com/office/drawing/2014/main" id="{48BA8381-2CDC-DC48-8647-A5E36AE116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20" name="Oval 56">
              <a:extLst>
                <a:ext uri="{FF2B5EF4-FFF2-40B4-BE49-F238E27FC236}">
                  <a16:creationId xmlns:a16="http://schemas.microsoft.com/office/drawing/2014/main" id="{00D6157C-DED8-9C41-A127-A5B8F5F301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21" name="Oval 57">
              <a:extLst>
                <a:ext uri="{FF2B5EF4-FFF2-40B4-BE49-F238E27FC236}">
                  <a16:creationId xmlns:a16="http://schemas.microsoft.com/office/drawing/2014/main" id="{F42394EB-70EB-E745-AAB4-1734BCF1FD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22" name="Freeform 58">
              <a:extLst>
                <a:ext uri="{FF2B5EF4-FFF2-40B4-BE49-F238E27FC236}">
                  <a16:creationId xmlns:a16="http://schemas.microsoft.com/office/drawing/2014/main" id="{5B1E4305-9010-9F4D-AA07-CABD8B075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</p:grpSp>
      <p:sp>
        <p:nvSpPr>
          <p:cNvPr id="24" name="Pentagon 23">
            <a:extLst>
              <a:ext uri="{FF2B5EF4-FFF2-40B4-BE49-F238E27FC236}">
                <a16:creationId xmlns:a16="http://schemas.microsoft.com/office/drawing/2014/main" id="{55DDC8E3-20CB-3B40-BA30-83BB04AB3E21}"/>
              </a:ext>
            </a:extLst>
          </p:cNvPr>
          <p:cNvSpPr/>
          <p:nvPr/>
        </p:nvSpPr>
        <p:spPr>
          <a:xfrm>
            <a:off x="2503555" y="5660430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25" name="Pentagon 24">
            <a:extLst>
              <a:ext uri="{FF2B5EF4-FFF2-40B4-BE49-F238E27FC236}">
                <a16:creationId xmlns:a16="http://schemas.microsoft.com/office/drawing/2014/main" id="{96162774-58DD-2E41-BB99-CA4645A786D7}"/>
              </a:ext>
            </a:extLst>
          </p:cNvPr>
          <p:cNvSpPr/>
          <p:nvPr/>
        </p:nvSpPr>
        <p:spPr>
          <a:xfrm>
            <a:off x="2481701" y="6764401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3FABAE4-1ECA-4B48-AE9E-B57E4036D0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0742" y="3567862"/>
            <a:ext cx="8145039" cy="509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64280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17510760" y="0"/>
            <a:ext cx="6866889" cy="13716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295514-DEDE-264B-ABC0-4A0A47C76687}"/>
              </a:ext>
            </a:extLst>
          </p:cNvPr>
          <p:cNvSpPr txBox="1"/>
          <p:nvPr/>
        </p:nvSpPr>
        <p:spPr>
          <a:xfrm>
            <a:off x="1655280" y="1229397"/>
            <a:ext cx="7908850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7500" b="1" dirty="0">
                <a:latin typeface="+mj-lt"/>
              </a:rPr>
              <a:t>Server</a:t>
            </a:r>
            <a:endParaRPr lang="en-SK" sz="75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90A3-6F72-CC4B-A17E-8A687266FFAC}"/>
              </a:ext>
            </a:extLst>
          </p:cNvPr>
          <p:cNvSpPr txBox="1"/>
          <p:nvPr/>
        </p:nvSpPr>
        <p:spPr>
          <a:xfrm>
            <a:off x="2299063" y="4572000"/>
            <a:ext cx="13644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Úlohy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37841B-F132-0148-8AE9-7FC593570264}"/>
              </a:ext>
            </a:extLst>
          </p:cNvPr>
          <p:cNvSpPr txBox="1"/>
          <p:nvPr/>
        </p:nvSpPr>
        <p:spPr>
          <a:xfrm>
            <a:off x="3124200" y="5455421"/>
            <a:ext cx="99918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Prijímanie dočasných dát od </a:t>
            </a:r>
            <a:r>
              <a:rPr lang="sk-SK" dirty="0" err="1"/>
              <a:t>iOS</a:t>
            </a:r>
            <a:r>
              <a:rPr lang="sk-SK" dirty="0"/>
              <a:t> (cache)</a:t>
            </a:r>
            <a:endParaRPr lang="en-SK" dirty="0"/>
          </a:p>
          <a:p>
            <a:r>
              <a:rPr lang="sk-SK" dirty="0"/>
              <a:t>Odpovedanie webstránke na správnosť verifikácie</a:t>
            </a:r>
          </a:p>
          <a:p>
            <a:r>
              <a:rPr lang="sk-SK" dirty="0"/>
              <a:t>používateľom</a:t>
            </a:r>
            <a:endParaRPr lang="en-SK" dirty="0"/>
          </a:p>
        </p:txBody>
      </p:sp>
      <p:sp>
        <p:nvSpPr>
          <p:cNvPr id="24" name="Pentagon 23">
            <a:extLst>
              <a:ext uri="{FF2B5EF4-FFF2-40B4-BE49-F238E27FC236}">
                <a16:creationId xmlns:a16="http://schemas.microsoft.com/office/drawing/2014/main" id="{55DDC8E3-20CB-3B40-BA30-83BB04AB3E21}"/>
              </a:ext>
            </a:extLst>
          </p:cNvPr>
          <p:cNvSpPr/>
          <p:nvPr/>
        </p:nvSpPr>
        <p:spPr>
          <a:xfrm>
            <a:off x="2581791" y="5659285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25" name="Pentagon 24">
            <a:extLst>
              <a:ext uri="{FF2B5EF4-FFF2-40B4-BE49-F238E27FC236}">
                <a16:creationId xmlns:a16="http://schemas.microsoft.com/office/drawing/2014/main" id="{96162774-58DD-2E41-BB99-CA4645A786D7}"/>
              </a:ext>
            </a:extLst>
          </p:cNvPr>
          <p:cNvSpPr/>
          <p:nvPr/>
        </p:nvSpPr>
        <p:spPr>
          <a:xfrm>
            <a:off x="2582241" y="6211273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pic>
        <p:nvPicPr>
          <p:cNvPr id="23" name="Picture 22" descr="A close up of a logo&#10;&#10;Description automatically generated">
            <a:extLst>
              <a:ext uri="{FF2B5EF4-FFF2-40B4-BE49-F238E27FC236}">
                <a16:creationId xmlns:a16="http://schemas.microsoft.com/office/drawing/2014/main" id="{2869908A-5FD3-A940-A9F0-4188C1F367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88"/>
          <a:stretch/>
        </p:blipFill>
        <p:spPr>
          <a:xfrm>
            <a:off x="19028315" y="5116870"/>
            <a:ext cx="3831778" cy="298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06599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39"/>
          <p:cNvSpPr>
            <a:spLocks noChangeArrowheads="1"/>
          </p:cNvSpPr>
          <p:nvPr/>
        </p:nvSpPr>
        <p:spPr bwMode="auto">
          <a:xfrm>
            <a:off x="6819973" y="6446644"/>
            <a:ext cx="1269504" cy="1018776"/>
          </a:xfrm>
          <a:custGeom>
            <a:avLst/>
            <a:gdLst>
              <a:gd name="T0" fmla="*/ 1764 w 1765"/>
              <a:gd name="T1" fmla="*/ 1054 h 1417"/>
              <a:gd name="T2" fmla="*/ 255 w 1765"/>
              <a:gd name="T3" fmla="*/ 0 h 1417"/>
              <a:gd name="T4" fmla="*/ 255 w 1765"/>
              <a:gd name="T5" fmla="*/ 0 h 1417"/>
              <a:gd name="T6" fmla="*/ 0 w 1765"/>
              <a:gd name="T7" fmla="*/ 365 h 1417"/>
              <a:gd name="T8" fmla="*/ 1513 w 1765"/>
              <a:gd name="T9" fmla="*/ 1416 h 1417"/>
              <a:gd name="T10" fmla="*/ 1513 w 1765"/>
              <a:gd name="T11" fmla="*/ 1416 h 1417"/>
              <a:gd name="T12" fmla="*/ 1764 w 1765"/>
              <a:gd name="T13" fmla="*/ 1054 h 1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765" h="1417">
                <a:moveTo>
                  <a:pt x="1764" y="1054"/>
                </a:moveTo>
                <a:lnTo>
                  <a:pt x="255" y="0"/>
                </a:lnTo>
                <a:lnTo>
                  <a:pt x="255" y="0"/>
                </a:lnTo>
                <a:cubicBezTo>
                  <a:pt x="186" y="132"/>
                  <a:pt x="100" y="258"/>
                  <a:pt x="0" y="365"/>
                </a:cubicBezTo>
                <a:lnTo>
                  <a:pt x="1513" y="1416"/>
                </a:lnTo>
                <a:lnTo>
                  <a:pt x="1513" y="1416"/>
                </a:lnTo>
                <a:cubicBezTo>
                  <a:pt x="1585" y="1287"/>
                  <a:pt x="1671" y="1165"/>
                  <a:pt x="1764" y="1054"/>
                </a:cubicBezTo>
              </a:path>
            </a:pathLst>
          </a:custGeom>
          <a:solidFill>
            <a:srgbClr val="4E4E4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11" name="Freeform 40"/>
          <p:cNvSpPr>
            <a:spLocks noChangeArrowheads="1"/>
          </p:cNvSpPr>
          <p:nvPr/>
        </p:nvSpPr>
        <p:spPr bwMode="auto">
          <a:xfrm>
            <a:off x="11060118" y="6376820"/>
            <a:ext cx="1377412" cy="1088599"/>
          </a:xfrm>
          <a:custGeom>
            <a:avLst/>
            <a:gdLst>
              <a:gd name="T0" fmla="*/ 1656 w 1912"/>
              <a:gd name="T1" fmla="*/ 0 h 1514"/>
              <a:gd name="T2" fmla="*/ 0 w 1912"/>
              <a:gd name="T3" fmla="*/ 1151 h 1514"/>
              <a:gd name="T4" fmla="*/ 0 w 1912"/>
              <a:gd name="T5" fmla="*/ 1151 h 1514"/>
              <a:gd name="T6" fmla="*/ 251 w 1912"/>
              <a:gd name="T7" fmla="*/ 1513 h 1514"/>
              <a:gd name="T8" fmla="*/ 1911 w 1912"/>
              <a:gd name="T9" fmla="*/ 358 h 1514"/>
              <a:gd name="T10" fmla="*/ 1911 w 1912"/>
              <a:gd name="T11" fmla="*/ 358 h 1514"/>
              <a:gd name="T12" fmla="*/ 1656 w 1912"/>
              <a:gd name="T13" fmla="*/ 0 h 1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912" h="1514">
                <a:moveTo>
                  <a:pt x="1656" y="0"/>
                </a:moveTo>
                <a:lnTo>
                  <a:pt x="0" y="1151"/>
                </a:lnTo>
                <a:lnTo>
                  <a:pt x="0" y="1151"/>
                </a:lnTo>
                <a:cubicBezTo>
                  <a:pt x="97" y="1265"/>
                  <a:pt x="179" y="1384"/>
                  <a:pt x="251" y="1513"/>
                </a:cubicBezTo>
                <a:lnTo>
                  <a:pt x="1911" y="358"/>
                </a:lnTo>
                <a:lnTo>
                  <a:pt x="1911" y="358"/>
                </a:lnTo>
                <a:cubicBezTo>
                  <a:pt x="1814" y="251"/>
                  <a:pt x="1728" y="129"/>
                  <a:pt x="1656" y="0"/>
                </a:cubicBezTo>
              </a:path>
            </a:pathLst>
          </a:custGeom>
          <a:solidFill>
            <a:srgbClr val="4E4E4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12" name="Freeform 41"/>
          <p:cNvSpPr>
            <a:spLocks noChangeArrowheads="1"/>
          </p:cNvSpPr>
          <p:nvPr/>
        </p:nvSpPr>
        <p:spPr bwMode="auto">
          <a:xfrm>
            <a:off x="14487777" y="6376821"/>
            <a:ext cx="1447235" cy="1145726"/>
          </a:xfrm>
          <a:custGeom>
            <a:avLst/>
            <a:gdLst>
              <a:gd name="T0" fmla="*/ 2012 w 2013"/>
              <a:gd name="T1" fmla="*/ 1226 h 1593"/>
              <a:gd name="T2" fmla="*/ 251 w 2013"/>
              <a:gd name="T3" fmla="*/ 0 h 1593"/>
              <a:gd name="T4" fmla="*/ 251 w 2013"/>
              <a:gd name="T5" fmla="*/ 0 h 1593"/>
              <a:gd name="T6" fmla="*/ 0 w 2013"/>
              <a:gd name="T7" fmla="*/ 365 h 1593"/>
              <a:gd name="T8" fmla="*/ 1757 w 2013"/>
              <a:gd name="T9" fmla="*/ 1592 h 1593"/>
              <a:gd name="T10" fmla="*/ 1757 w 2013"/>
              <a:gd name="T11" fmla="*/ 1592 h 1593"/>
              <a:gd name="T12" fmla="*/ 2012 w 2013"/>
              <a:gd name="T13" fmla="*/ 1226 h 15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13" h="1593">
                <a:moveTo>
                  <a:pt x="2012" y="1226"/>
                </a:moveTo>
                <a:lnTo>
                  <a:pt x="251" y="0"/>
                </a:lnTo>
                <a:lnTo>
                  <a:pt x="251" y="0"/>
                </a:lnTo>
                <a:cubicBezTo>
                  <a:pt x="183" y="132"/>
                  <a:pt x="97" y="251"/>
                  <a:pt x="0" y="365"/>
                </a:cubicBezTo>
                <a:lnTo>
                  <a:pt x="1757" y="1592"/>
                </a:lnTo>
                <a:lnTo>
                  <a:pt x="1757" y="1592"/>
                </a:lnTo>
                <a:cubicBezTo>
                  <a:pt x="1829" y="1459"/>
                  <a:pt x="1915" y="1341"/>
                  <a:pt x="2012" y="1226"/>
                </a:cubicBezTo>
              </a:path>
            </a:pathLst>
          </a:custGeom>
          <a:solidFill>
            <a:srgbClr val="4E4E4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15" name="Freeform 42"/>
          <p:cNvSpPr>
            <a:spLocks noChangeArrowheads="1"/>
          </p:cNvSpPr>
          <p:nvPr/>
        </p:nvSpPr>
        <p:spPr bwMode="auto">
          <a:xfrm>
            <a:off x="5055364" y="5015276"/>
            <a:ext cx="1761438" cy="1764611"/>
          </a:xfrm>
          <a:custGeom>
            <a:avLst/>
            <a:gdLst>
              <a:gd name="T0" fmla="*/ 2448 w 2449"/>
              <a:gd name="T1" fmla="*/ 1226 h 2450"/>
              <a:gd name="T2" fmla="*/ 2448 w 2449"/>
              <a:gd name="T3" fmla="*/ 1226 h 2450"/>
              <a:gd name="T4" fmla="*/ 1226 w 2449"/>
              <a:gd name="T5" fmla="*/ 2449 h 2450"/>
              <a:gd name="T6" fmla="*/ 1226 w 2449"/>
              <a:gd name="T7" fmla="*/ 2449 h 2450"/>
              <a:gd name="T8" fmla="*/ 0 w 2449"/>
              <a:gd name="T9" fmla="*/ 1226 h 2450"/>
              <a:gd name="T10" fmla="*/ 0 w 2449"/>
              <a:gd name="T11" fmla="*/ 1226 h 2450"/>
              <a:gd name="T12" fmla="*/ 1226 w 2449"/>
              <a:gd name="T13" fmla="*/ 0 h 2450"/>
              <a:gd name="T14" fmla="*/ 1226 w 2449"/>
              <a:gd name="T15" fmla="*/ 0 h 2450"/>
              <a:gd name="T16" fmla="*/ 2448 w 2449"/>
              <a:gd name="T17" fmla="*/ 1226 h 24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49" h="2450">
                <a:moveTo>
                  <a:pt x="2448" y="1226"/>
                </a:moveTo>
                <a:lnTo>
                  <a:pt x="2448" y="1226"/>
                </a:lnTo>
                <a:cubicBezTo>
                  <a:pt x="2448" y="1904"/>
                  <a:pt x="1900" y="2449"/>
                  <a:pt x="1226" y="2449"/>
                </a:cubicBezTo>
                <a:lnTo>
                  <a:pt x="1226" y="2449"/>
                </a:lnTo>
                <a:cubicBezTo>
                  <a:pt x="545" y="2449"/>
                  <a:pt x="0" y="1904"/>
                  <a:pt x="0" y="1226"/>
                </a:cubicBezTo>
                <a:lnTo>
                  <a:pt x="0" y="1226"/>
                </a:lnTo>
                <a:cubicBezTo>
                  <a:pt x="0" y="545"/>
                  <a:pt x="545" y="0"/>
                  <a:pt x="1226" y="0"/>
                </a:cubicBezTo>
                <a:lnTo>
                  <a:pt x="1226" y="0"/>
                </a:lnTo>
                <a:cubicBezTo>
                  <a:pt x="1900" y="0"/>
                  <a:pt x="2448" y="545"/>
                  <a:pt x="2448" y="1226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16" name="Freeform 43"/>
          <p:cNvSpPr>
            <a:spLocks noChangeArrowheads="1"/>
          </p:cNvSpPr>
          <p:nvPr/>
        </p:nvSpPr>
        <p:spPr bwMode="auto">
          <a:xfrm>
            <a:off x="7965702" y="6824320"/>
            <a:ext cx="3218193" cy="3221367"/>
          </a:xfrm>
          <a:custGeom>
            <a:avLst/>
            <a:gdLst>
              <a:gd name="T0" fmla="*/ 4471 w 4472"/>
              <a:gd name="T1" fmla="*/ 2237 h 4476"/>
              <a:gd name="T2" fmla="*/ 4471 w 4472"/>
              <a:gd name="T3" fmla="*/ 2237 h 4476"/>
              <a:gd name="T4" fmla="*/ 2234 w 4472"/>
              <a:gd name="T5" fmla="*/ 4475 h 4476"/>
              <a:gd name="T6" fmla="*/ 2234 w 4472"/>
              <a:gd name="T7" fmla="*/ 4475 h 4476"/>
              <a:gd name="T8" fmla="*/ 0 w 4472"/>
              <a:gd name="T9" fmla="*/ 2237 h 4476"/>
              <a:gd name="T10" fmla="*/ 0 w 4472"/>
              <a:gd name="T11" fmla="*/ 2237 h 4476"/>
              <a:gd name="T12" fmla="*/ 2234 w 4472"/>
              <a:gd name="T13" fmla="*/ 0 h 4476"/>
              <a:gd name="T14" fmla="*/ 2234 w 4472"/>
              <a:gd name="T15" fmla="*/ 0 h 4476"/>
              <a:gd name="T16" fmla="*/ 4471 w 4472"/>
              <a:gd name="T17" fmla="*/ 2237 h 44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72" h="4476">
                <a:moveTo>
                  <a:pt x="4471" y="2237"/>
                </a:moveTo>
                <a:lnTo>
                  <a:pt x="4471" y="2237"/>
                </a:lnTo>
                <a:cubicBezTo>
                  <a:pt x="4471" y="3471"/>
                  <a:pt x="3471" y="4475"/>
                  <a:pt x="2234" y="4475"/>
                </a:cubicBezTo>
                <a:lnTo>
                  <a:pt x="2234" y="4475"/>
                </a:lnTo>
                <a:cubicBezTo>
                  <a:pt x="1000" y="4475"/>
                  <a:pt x="0" y="3471"/>
                  <a:pt x="0" y="2237"/>
                </a:cubicBezTo>
                <a:lnTo>
                  <a:pt x="0" y="2237"/>
                </a:lnTo>
                <a:cubicBezTo>
                  <a:pt x="0" y="1000"/>
                  <a:pt x="1000" y="0"/>
                  <a:pt x="2234" y="0"/>
                </a:cubicBezTo>
                <a:lnTo>
                  <a:pt x="2234" y="0"/>
                </a:lnTo>
                <a:cubicBezTo>
                  <a:pt x="3471" y="0"/>
                  <a:pt x="4471" y="1000"/>
                  <a:pt x="4471" y="2237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17" name="Freeform 44"/>
          <p:cNvSpPr>
            <a:spLocks noChangeArrowheads="1"/>
          </p:cNvSpPr>
          <p:nvPr/>
        </p:nvSpPr>
        <p:spPr bwMode="auto">
          <a:xfrm>
            <a:off x="12405791" y="4675685"/>
            <a:ext cx="2110551" cy="2104202"/>
          </a:xfrm>
          <a:custGeom>
            <a:avLst/>
            <a:gdLst>
              <a:gd name="T0" fmla="*/ 2930 w 2931"/>
              <a:gd name="T1" fmla="*/ 1459 h 2923"/>
              <a:gd name="T2" fmla="*/ 2930 w 2931"/>
              <a:gd name="T3" fmla="*/ 1459 h 2923"/>
              <a:gd name="T4" fmla="*/ 1467 w 2931"/>
              <a:gd name="T5" fmla="*/ 2922 h 2923"/>
              <a:gd name="T6" fmla="*/ 1467 w 2931"/>
              <a:gd name="T7" fmla="*/ 2922 h 2923"/>
              <a:gd name="T8" fmla="*/ 0 w 2931"/>
              <a:gd name="T9" fmla="*/ 1459 h 2923"/>
              <a:gd name="T10" fmla="*/ 0 w 2931"/>
              <a:gd name="T11" fmla="*/ 1459 h 2923"/>
              <a:gd name="T12" fmla="*/ 1467 w 2931"/>
              <a:gd name="T13" fmla="*/ 0 h 2923"/>
              <a:gd name="T14" fmla="*/ 1467 w 2931"/>
              <a:gd name="T15" fmla="*/ 0 h 2923"/>
              <a:gd name="T16" fmla="*/ 2930 w 2931"/>
              <a:gd name="T17" fmla="*/ 1459 h 29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31" h="2923">
                <a:moveTo>
                  <a:pt x="2930" y="1459"/>
                </a:moveTo>
                <a:lnTo>
                  <a:pt x="2930" y="1459"/>
                </a:lnTo>
                <a:cubicBezTo>
                  <a:pt x="2930" y="2269"/>
                  <a:pt x="2274" y="2922"/>
                  <a:pt x="1467" y="2922"/>
                </a:cubicBezTo>
                <a:lnTo>
                  <a:pt x="1467" y="2922"/>
                </a:lnTo>
                <a:cubicBezTo>
                  <a:pt x="657" y="2922"/>
                  <a:pt x="0" y="2269"/>
                  <a:pt x="0" y="1459"/>
                </a:cubicBezTo>
                <a:lnTo>
                  <a:pt x="0" y="1459"/>
                </a:lnTo>
                <a:cubicBezTo>
                  <a:pt x="0" y="656"/>
                  <a:pt x="657" y="0"/>
                  <a:pt x="1467" y="0"/>
                </a:cubicBezTo>
                <a:lnTo>
                  <a:pt x="1467" y="0"/>
                </a:lnTo>
                <a:cubicBezTo>
                  <a:pt x="2274" y="0"/>
                  <a:pt x="2930" y="656"/>
                  <a:pt x="2930" y="1459"/>
                </a:cubicBezTo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18" name="Freeform 45"/>
          <p:cNvSpPr>
            <a:spLocks noChangeArrowheads="1"/>
          </p:cNvSpPr>
          <p:nvPr/>
        </p:nvSpPr>
        <p:spPr bwMode="auto">
          <a:xfrm>
            <a:off x="15874712" y="7132175"/>
            <a:ext cx="2243847" cy="2243847"/>
          </a:xfrm>
          <a:custGeom>
            <a:avLst/>
            <a:gdLst>
              <a:gd name="T0" fmla="*/ 3116 w 3117"/>
              <a:gd name="T1" fmla="*/ 1556 h 3117"/>
              <a:gd name="T2" fmla="*/ 3116 w 3117"/>
              <a:gd name="T3" fmla="*/ 1556 h 3117"/>
              <a:gd name="T4" fmla="*/ 1556 w 3117"/>
              <a:gd name="T5" fmla="*/ 3116 h 3117"/>
              <a:gd name="T6" fmla="*/ 1556 w 3117"/>
              <a:gd name="T7" fmla="*/ 3116 h 3117"/>
              <a:gd name="T8" fmla="*/ 0 w 3117"/>
              <a:gd name="T9" fmla="*/ 1556 h 3117"/>
              <a:gd name="T10" fmla="*/ 0 w 3117"/>
              <a:gd name="T11" fmla="*/ 1556 h 3117"/>
              <a:gd name="T12" fmla="*/ 1556 w 3117"/>
              <a:gd name="T13" fmla="*/ 0 h 3117"/>
              <a:gd name="T14" fmla="*/ 1556 w 3117"/>
              <a:gd name="T15" fmla="*/ 0 h 3117"/>
              <a:gd name="T16" fmla="*/ 3116 w 3117"/>
              <a:gd name="T17" fmla="*/ 1556 h 3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17" h="3117">
                <a:moveTo>
                  <a:pt x="3116" y="1556"/>
                </a:moveTo>
                <a:lnTo>
                  <a:pt x="3116" y="1556"/>
                </a:lnTo>
                <a:cubicBezTo>
                  <a:pt x="3116" y="2420"/>
                  <a:pt x="2417" y="3116"/>
                  <a:pt x="1556" y="3116"/>
                </a:cubicBezTo>
                <a:lnTo>
                  <a:pt x="1556" y="3116"/>
                </a:lnTo>
                <a:cubicBezTo>
                  <a:pt x="696" y="3116"/>
                  <a:pt x="0" y="2420"/>
                  <a:pt x="0" y="1556"/>
                </a:cubicBezTo>
                <a:lnTo>
                  <a:pt x="0" y="1556"/>
                </a:lnTo>
                <a:cubicBezTo>
                  <a:pt x="0" y="699"/>
                  <a:pt x="696" y="0"/>
                  <a:pt x="1556" y="0"/>
                </a:cubicBezTo>
                <a:lnTo>
                  <a:pt x="1556" y="0"/>
                </a:lnTo>
                <a:cubicBezTo>
                  <a:pt x="2417" y="0"/>
                  <a:pt x="3116" y="699"/>
                  <a:pt x="3116" y="1556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19" name="Freeform 46"/>
          <p:cNvSpPr>
            <a:spLocks noChangeArrowheads="1"/>
          </p:cNvSpPr>
          <p:nvPr/>
        </p:nvSpPr>
        <p:spPr bwMode="auto">
          <a:xfrm>
            <a:off x="5537774" y="5596075"/>
            <a:ext cx="371331" cy="542712"/>
          </a:xfrm>
          <a:custGeom>
            <a:avLst/>
            <a:gdLst>
              <a:gd name="T0" fmla="*/ 513 w 514"/>
              <a:gd name="T1" fmla="*/ 376 h 754"/>
              <a:gd name="T2" fmla="*/ 513 w 514"/>
              <a:gd name="T3" fmla="*/ 376 h 754"/>
              <a:gd name="T4" fmla="*/ 448 w 514"/>
              <a:gd name="T5" fmla="*/ 660 h 754"/>
              <a:gd name="T6" fmla="*/ 448 w 514"/>
              <a:gd name="T7" fmla="*/ 660 h 754"/>
              <a:gd name="T8" fmla="*/ 258 w 514"/>
              <a:gd name="T9" fmla="*/ 753 h 754"/>
              <a:gd name="T10" fmla="*/ 258 w 514"/>
              <a:gd name="T11" fmla="*/ 753 h 754"/>
              <a:gd name="T12" fmla="*/ 65 w 514"/>
              <a:gd name="T13" fmla="*/ 656 h 754"/>
              <a:gd name="T14" fmla="*/ 65 w 514"/>
              <a:gd name="T15" fmla="*/ 656 h 754"/>
              <a:gd name="T16" fmla="*/ 0 w 514"/>
              <a:gd name="T17" fmla="*/ 376 h 754"/>
              <a:gd name="T18" fmla="*/ 0 w 514"/>
              <a:gd name="T19" fmla="*/ 376 h 754"/>
              <a:gd name="T20" fmla="*/ 65 w 514"/>
              <a:gd name="T21" fmla="*/ 90 h 754"/>
              <a:gd name="T22" fmla="*/ 65 w 514"/>
              <a:gd name="T23" fmla="*/ 90 h 754"/>
              <a:gd name="T24" fmla="*/ 258 w 514"/>
              <a:gd name="T25" fmla="*/ 0 h 754"/>
              <a:gd name="T26" fmla="*/ 258 w 514"/>
              <a:gd name="T27" fmla="*/ 0 h 754"/>
              <a:gd name="T28" fmla="*/ 448 w 514"/>
              <a:gd name="T29" fmla="*/ 93 h 754"/>
              <a:gd name="T30" fmla="*/ 448 w 514"/>
              <a:gd name="T31" fmla="*/ 93 h 754"/>
              <a:gd name="T32" fmla="*/ 513 w 514"/>
              <a:gd name="T33" fmla="*/ 376 h 754"/>
              <a:gd name="T34" fmla="*/ 158 w 514"/>
              <a:gd name="T35" fmla="*/ 376 h 754"/>
              <a:gd name="T36" fmla="*/ 158 w 514"/>
              <a:gd name="T37" fmla="*/ 376 h 754"/>
              <a:gd name="T38" fmla="*/ 179 w 514"/>
              <a:gd name="T39" fmla="*/ 570 h 754"/>
              <a:gd name="T40" fmla="*/ 179 w 514"/>
              <a:gd name="T41" fmla="*/ 570 h 754"/>
              <a:gd name="T42" fmla="*/ 258 w 514"/>
              <a:gd name="T43" fmla="*/ 627 h 754"/>
              <a:gd name="T44" fmla="*/ 258 w 514"/>
              <a:gd name="T45" fmla="*/ 627 h 754"/>
              <a:gd name="T46" fmla="*/ 333 w 514"/>
              <a:gd name="T47" fmla="*/ 570 h 754"/>
              <a:gd name="T48" fmla="*/ 333 w 514"/>
              <a:gd name="T49" fmla="*/ 570 h 754"/>
              <a:gd name="T50" fmla="*/ 359 w 514"/>
              <a:gd name="T51" fmla="*/ 376 h 754"/>
              <a:gd name="T52" fmla="*/ 359 w 514"/>
              <a:gd name="T53" fmla="*/ 376 h 754"/>
              <a:gd name="T54" fmla="*/ 333 w 514"/>
              <a:gd name="T55" fmla="*/ 186 h 754"/>
              <a:gd name="T56" fmla="*/ 333 w 514"/>
              <a:gd name="T57" fmla="*/ 186 h 754"/>
              <a:gd name="T58" fmla="*/ 258 w 514"/>
              <a:gd name="T59" fmla="*/ 125 h 754"/>
              <a:gd name="T60" fmla="*/ 258 w 514"/>
              <a:gd name="T61" fmla="*/ 125 h 754"/>
              <a:gd name="T62" fmla="*/ 179 w 514"/>
              <a:gd name="T63" fmla="*/ 186 h 754"/>
              <a:gd name="T64" fmla="*/ 179 w 514"/>
              <a:gd name="T65" fmla="*/ 186 h 754"/>
              <a:gd name="T66" fmla="*/ 158 w 514"/>
              <a:gd name="T67" fmla="*/ 376 h 7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14" h="754">
                <a:moveTo>
                  <a:pt x="513" y="376"/>
                </a:moveTo>
                <a:lnTo>
                  <a:pt x="513" y="376"/>
                </a:lnTo>
                <a:cubicBezTo>
                  <a:pt x="513" y="502"/>
                  <a:pt x="491" y="599"/>
                  <a:pt x="448" y="660"/>
                </a:cubicBezTo>
                <a:lnTo>
                  <a:pt x="448" y="660"/>
                </a:lnTo>
                <a:cubicBezTo>
                  <a:pt x="409" y="721"/>
                  <a:pt x="344" y="753"/>
                  <a:pt x="258" y="753"/>
                </a:cubicBezTo>
                <a:lnTo>
                  <a:pt x="258" y="753"/>
                </a:lnTo>
                <a:cubicBezTo>
                  <a:pt x="172" y="753"/>
                  <a:pt x="111" y="721"/>
                  <a:pt x="65" y="656"/>
                </a:cubicBezTo>
                <a:lnTo>
                  <a:pt x="65" y="656"/>
                </a:lnTo>
                <a:cubicBezTo>
                  <a:pt x="22" y="595"/>
                  <a:pt x="0" y="502"/>
                  <a:pt x="0" y="376"/>
                </a:cubicBezTo>
                <a:lnTo>
                  <a:pt x="0" y="376"/>
                </a:lnTo>
                <a:cubicBezTo>
                  <a:pt x="0" y="247"/>
                  <a:pt x="22" y="154"/>
                  <a:pt x="65" y="90"/>
                </a:cubicBezTo>
                <a:lnTo>
                  <a:pt x="65" y="90"/>
                </a:lnTo>
                <a:cubicBezTo>
                  <a:pt x="108" y="29"/>
                  <a:pt x="169" y="0"/>
                  <a:pt x="258" y="0"/>
                </a:cubicBezTo>
                <a:lnTo>
                  <a:pt x="258" y="0"/>
                </a:lnTo>
                <a:cubicBezTo>
                  <a:pt x="341" y="0"/>
                  <a:pt x="405" y="29"/>
                  <a:pt x="448" y="93"/>
                </a:cubicBezTo>
                <a:lnTo>
                  <a:pt x="448" y="93"/>
                </a:lnTo>
                <a:cubicBezTo>
                  <a:pt x="491" y="161"/>
                  <a:pt x="513" y="251"/>
                  <a:pt x="513" y="376"/>
                </a:cubicBezTo>
                <a:close/>
                <a:moveTo>
                  <a:pt x="158" y="376"/>
                </a:moveTo>
                <a:lnTo>
                  <a:pt x="158" y="376"/>
                </a:lnTo>
                <a:cubicBezTo>
                  <a:pt x="158" y="466"/>
                  <a:pt x="161" y="531"/>
                  <a:pt x="179" y="570"/>
                </a:cubicBezTo>
                <a:lnTo>
                  <a:pt x="179" y="570"/>
                </a:lnTo>
                <a:cubicBezTo>
                  <a:pt x="194" y="609"/>
                  <a:pt x="219" y="627"/>
                  <a:pt x="258" y="627"/>
                </a:cubicBezTo>
                <a:lnTo>
                  <a:pt x="258" y="627"/>
                </a:lnTo>
                <a:cubicBezTo>
                  <a:pt x="290" y="627"/>
                  <a:pt x="319" y="609"/>
                  <a:pt x="333" y="570"/>
                </a:cubicBezTo>
                <a:lnTo>
                  <a:pt x="333" y="570"/>
                </a:lnTo>
                <a:cubicBezTo>
                  <a:pt x="351" y="527"/>
                  <a:pt x="359" y="466"/>
                  <a:pt x="359" y="376"/>
                </a:cubicBezTo>
                <a:lnTo>
                  <a:pt x="359" y="376"/>
                </a:lnTo>
                <a:cubicBezTo>
                  <a:pt x="359" y="287"/>
                  <a:pt x="351" y="222"/>
                  <a:pt x="333" y="186"/>
                </a:cubicBezTo>
                <a:lnTo>
                  <a:pt x="333" y="186"/>
                </a:lnTo>
                <a:cubicBezTo>
                  <a:pt x="319" y="143"/>
                  <a:pt x="290" y="125"/>
                  <a:pt x="258" y="125"/>
                </a:cubicBezTo>
                <a:lnTo>
                  <a:pt x="258" y="125"/>
                </a:lnTo>
                <a:cubicBezTo>
                  <a:pt x="222" y="125"/>
                  <a:pt x="194" y="143"/>
                  <a:pt x="179" y="186"/>
                </a:cubicBezTo>
                <a:lnTo>
                  <a:pt x="179" y="186"/>
                </a:lnTo>
                <a:cubicBezTo>
                  <a:pt x="161" y="222"/>
                  <a:pt x="158" y="287"/>
                  <a:pt x="158" y="37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20" name="Freeform 47"/>
          <p:cNvSpPr>
            <a:spLocks noChangeArrowheads="1"/>
          </p:cNvSpPr>
          <p:nvPr/>
        </p:nvSpPr>
        <p:spPr bwMode="auto">
          <a:xfrm>
            <a:off x="5978929" y="5605597"/>
            <a:ext cx="260248" cy="526844"/>
          </a:xfrm>
          <a:custGeom>
            <a:avLst/>
            <a:gdLst>
              <a:gd name="T0" fmla="*/ 359 w 360"/>
              <a:gd name="T1" fmla="*/ 731 h 732"/>
              <a:gd name="T2" fmla="*/ 204 w 360"/>
              <a:gd name="T3" fmla="*/ 731 h 732"/>
              <a:gd name="T4" fmla="*/ 204 w 360"/>
              <a:gd name="T5" fmla="*/ 308 h 732"/>
              <a:gd name="T6" fmla="*/ 208 w 360"/>
              <a:gd name="T7" fmla="*/ 236 h 732"/>
              <a:gd name="T8" fmla="*/ 208 w 360"/>
              <a:gd name="T9" fmla="*/ 165 h 732"/>
              <a:gd name="T10" fmla="*/ 208 w 360"/>
              <a:gd name="T11" fmla="*/ 165 h 732"/>
              <a:gd name="T12" fmla="*/ 158 w 360"/>
              <a:gd name="T13" fmla="*/ 211 h 732"/>
              <a:gd name="T14" fmla="*/ 72 w 360"/>
              <a:gd name="T15" fmla="*/ 279 h 732"/>
              <a:gd name="T16" fmla="*/ 0 w 360"/>
              <a:gd name="T17" fmla="*/ 186 h 732"/>
              <a:gd name="T18" fmla="*/ 233 w 360"/>
              <a:gd name="T19" fmla="*/ 0 h 732"/>
              <a:gd name="T20" fmla="*/ 359 w 360"/>
              <a:gd name="T21" fmla="*/ 0 h 732"/>
              <a:gd name="T22" fmla="*/ 359 w 360"/>
              <a:gd name="T23" fmla="*/ 731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60" h="732">
                <a:moveTo>
                  <a:pt x="359" y="731"/>
                </a:moveTo>
                <a:lnTo>
                  <a:pt x="204" y="731"/>
                </a:lnTo>
                <a:lnTo>
                  <a:pt x="204" y="308"/>
                </a:lnTo>
                <a:lnTo>
                  <a:pt x="208" y="236"/>
                </a:lnTo>
                <a:lnTo>
                  <a:pt x="208" y="165"/>
                </a:lnTo>
                <a:lnTo>
                  <a:pt x="208" y="165"/>
                </a:lnTo>
                <a:cubicBezTo>
                  <a:pt x="183" y="186"/>
                  <a:pt x="165" y="208"/>
                  <a:pt x="158" y="211"/>
                </a:cubicBezTo>
                <a:lnTo>
                  <a:pt x="72" y="279"/>
                </a:lnTo>
                <a:lnTo>
                  <a:pt x="0" y="186"/>
                </a:lnTo>
                <a:lnTo>
                  <a:pt x="233" y="0"/>
                </a:lnTo>
                <a:lnTo>
                  <a:pt x="359" y="0"/>
                </a:lnTo>
                <a:lnTo>
                  <a:pt x="359" y="731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21" name="Freeform 48"/>
          <p:cNvSpPr>
            <a:spLocks noChangeArrowheads="1"/>
          </p:cNvSpPr>
          <p:nvPr/>
        </p:nvSpPr>
        <p:spPr bwMode="auto">
          <a:xfrm>
            <a:off x="12945331" y="5377085"/>
            <a:ext cx="479239" cy="710922"/>
          </a:xfrm>
          <a:custGeom>
            <a:avLst/>
            <a:gdLst>
              <a:gd name="T0" fmla="*/ 667 w 668"/>
              <a:gd name="T1" fmla="*/ 499 h 987"/>
              <a:gd name="T2" fmla="*/ 667 w 668"/>
              <a:gd name="T3" fmla="*/ 499 h 987"/>
              <a:gd name="T4" fmla="*/ 584 w 668"/>
              <a:gd name="T5" fmla="*/ 868 h 987"/>
              <a:gd name="T6" fmla="*/ 584 w 668"/>
              <a:gd name="T7" fmla="*/ 868 h 987"/>
              <a:gd name="T8" fmla="*/ 333 w 668"/>
              <a:gd name="T9" fmla="*/ 986 h 987"/>
              <a:gd name="T10" fmla="*/ 333 w 668"/>
              <a:gd name="T11" fmla="*/ 986 h 987"/>
              <a:gd name="T12" fmla="*/ 82 w 668"/>
              <a:gd name="T13" fmla="*/ 864 h 987"/>
              <a:gd name="T14" fmla="*/ 82 w 668"/>
              <a:gd name="T15" fmla="*/ 864 h 987"/>
              <a:gd name="T16" fmla="*/ 0 w 668"/>
              <a:gd name="T17" fmla="*/ 499 h 987"/>
              <a:gd name="T18" fmla="*/ 0 w 668"/>
              <a:gd name="T19" fmla="*/ 499 h 987"/>
              <a:gd name="T20" fmla="*/ 79 w 668"/>
              <a:gd name="T21" fmla="*/ 126 h 987"/>
              <a:gd name="T22" fmla="*/ 79 w 668"/>
              <a:gd name="T23" fmla="*/ 126 h 987"/>
              <a:gd name="T24" fmla="*/ 333 w 668"/>
              <a:gd name="T25" fmla="*/ 0 h 987"/>
              <a:gd name="T26" fmla="*/ 333 w 668"/>
              <a:gd name="T27" fmla="*/ 0 h 987"/>
              <a:gd name="T28" fmla="*/ 584 w 668"/>
              <a:gd name="T29" fmla="*/ 129 h 987"/>
              <a:gd name="T30" fmla="*/ 584 w 668"/>
              <a:gd name="T31" fmla="*/ 129 h 987"/>
              <a:gd name="T32" fmla="*/ 667 w 668"/>
              <a:gd name="T33" fmla="*/ 499 h 987"/>
              <a:gd name="T34" fmla="*/ 197 w 668"/>
              <a:gd name="T35" fmla="*/ 499 h 987"/>
              <a:gd name="T36" fmla="*/ 197 w 668"/>
              <a:gd name="T37" fmla="*/ 499 h 987"/>
              <a:gd name="T38" fmla="*/ 229 w 668"/>
              <a:gd name="T39" fmla="*/ 750 h 987"/>
              <a:gd name="T40" fmla="*/ 229 w 668"/>
              <a:gd name="T41" fmla="*/ 750 h 987"/>
              <a:gd name="T42" fmla="*/ 333 w 668"/>
              <a:gd name="T43" fmla="*/ 828 h 987"/>
              <a:gd name="T44" fmla="*/ 333 w 668"/>
              <a:gd name="T45" fmla="*/ 828 h 987"/>
              <a:gd name="T46" fmla="*/ 434 w 668"/>
              <a:gd name="T47" fmla="*/ 750 h 987"/>
              <a:gd name="T48" fmla="*/ 434 w 668"/>
              <a:gd name="T49" fmla="*/ 750 h 987"/>
              <a:gd name="T50" fmla="*/ 466 w 668"/>
              <a:gd name="T51" fmla="*/ 499 h 987"/>
              <a:gd name="T52" fmla="*/ 466 w 668"/>
              <a:gd name="T53" fmla="*/ 499 h 987"/>
              <a:gd name="T54" fmla="*/ 434 w 668"/>
              <a:gd name="T55" fmla="*/ 244 h 987"/>
              <a:gd name="T56" fmla="*/ 434 w 668"/>
              <a:gd name="T57" fmla="*/ 244 h 987"/>
              <a:gd name="T58" fmla="*/ 333 w 668"/>
              <a:gd name="T59" fmla="*/ 169 h 987"/>
              <a:gd name="T60" fmla="*/ 333 w 668"/>
              <a:gd name="T61" fmla="*/ 169 h 987"/>
              <a:gd name="T62" fmla="*/ 229 w 668"/>
              <a:gd name="T63" fmla="*/ 244 h 987"/>
              <a:gd name="T64" fmla="*/ 229 w 668"/>
              <a:gd name="T65" fmla="*/ 244 h 987"/>
              <a:gd name="T66" fmla="*/ 197 w 668"/>
              <a:gd name="T67" fmla="*/ 499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68" h="987">
                <a:moveTo>
                  <a:pt x="667" y="499"/>
                </a:moveTo>
                <a:lnTo>
                  <a:pt x="667" y="499"/>
                </a:lnTo>
                <a:cubicBezTo>
                  <a:pt x="667" y="663"/>
                  <a:pt x="642" y="785"/>
                  <a:pt x="584" y="868"/>
                </a:cubicBezTo>
                <a:lnTo>
                  <a:pt x="584" y="868"/>
                </a:lnTo>
                <a:cubicBezTo>
                  <a:pt x="530" y="950"/>
                  <a:pt x="448" y="986"/>
                  <a:pt x="333" y="986"/>
                </a:cubicBezTo>
                <a:lnTo>
                  <a:pt x="333" y="986"/>
                </a:lnTo>
                <a:cubicBezTo>
                  <a:pt x="222" y="986"/>
                  <a:pt x="140" y="950"/>
                  <a:pt x="82" y="864"/>
                </a:cubicBezTo>
                <a:lnTo>
                  <a:pt x="82" y="864"/>
                </a:lnTo>
                <a:cubicBezTo>
                  <a:pt x="28" y="782"/>
                  <a:pt x="0" y="656"/>
                  <a:pt x="0" y="499"/>
                </a:cubicBezTo>
                <a:lnTo>
                  <a:pt x="0" y="499"/>
                </a:lnTo>
                <a:cubicBezTo>
                  <a:pt x="0" y="326"/>
                  <a:pt x="28" y="201"/>
                  <a:pt x="79" y="126"/>
                </a:cubicBezTo>
                <a:lnTo>
                  <a:pt x="79" y="126"/>
                </a:lnTo>
                <a:cubicBezTo>
                  <a:pt x="136" y="43"/>
                  <a:pt x="218" y="0"/>
                  <a:pt x="333" y="0"/>
                </a:cubicBezTo>
                <a:lnTo>
                  <a:pt x="333" y="0"/>
                </a:lnTo>
                <a:cubicBezTo>
                  <a:pt x="444" y="0"/>
                  <a:pt x="527" y="43"/>
                  <a:pt x="584" y="129"/>
                </a:cubicBezTo>
                <a:lnTo>
                  <a:pt x="584" y="129"/>
                </a:lnTo>
                <a:cubicBezTo>
                  <a:pt x="642" y="212"/>
                  <a:pt x="667" y="334"/>
                  <a:pt x="667" y="499"/>
                </a:cubicBezTo>
                <a:close/>
                <a:moveTo>
                  <a:pt x="197" y="499"/>
                </a:moveTo>
                <a:lnTo>
                  <a:pt x="197" y="499"/>
                </a:lnTo>
                <a:cubicBezTo>
                  <a:pt x="197" y="617"/>
                  <a:pt x="208" y="699"/>
                  <a:pt x="229" y="750"/>
                </a:cubicBezTo>
                <a:lnTo>
                  <a:pt x="229" y="750"/>
                </a:lnTo>
                <a:cubicBezTo>
                  <a:pt x="251" y="803"/>
                  <a:pt x="287" y="828"/>
                  <a:pt x="333" y="828"/>
                </a:cubicBezTo>
                <a:lnTo>
                  <a:pt x="333" y="828"/>
                </a:lnTo>
                <a:cubicBezTo>
                  <a:pt x="380" y="828"/>
                  <a:pt x="412" y="803"/>
                  <a:pt x="434" y="750"/>
                </a:cubicBezTo>
                <a:lnTo>
                  <a:pt x="434" y="750"/>
                </a:lnTo>
                <a:cubicBezTo>
                  <a:pt x="455" y="696"/>
                  <a:pt x="466" y="613"/>
                  <a:pt x="466" y="499"/>
                </a:cubicBezTo>
                <a:lnTo>
                  <a:pt x="466" y="499"/>
                </a:lnTo>
                <a:cubicBezTo>
                  <a:pt x="466" y="380"/>
                  <a:pt x="455" y="298"/>
                  <a:pt x="434" y="244"/>
                </a:cubicBezTo>
                <a:lnTo>
                  <a:pt x="434" y="244"/>
                </a:lnTo>
                <a:cubicBezTo>
                  <a:pt x="412" y="194"/>
                  <a:pt x="380" y="169"/>
                  <a:pt x="333" y="169"/>
                </a:cubicBezTo>
                <a:lnTo>
                  <a:pt x="333" y="169"/>
                </a:lnTo>
                <a:cubicBezTo>
                  <a:pt x="287" y="169"/>
                  <a:pt x="251" y="194"/>
                  <a:pt x="229" y="244"/>
                </a:cubicBezTo>
                <a:lnTo>
                  <a:pt x="229" y="244"/>
                </a:lnTo>
                <a:cubicBezTo>
                  <a:pt x="208" y="298"/>
                  <a:pt x="197" y="380"/>
                  <a:pt x="197" y="49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22" name="Freeform 49"/>
          <p:cNvSpPr>
            <a:spLocks noChangeArrowheads="1"/>
          </p:cNvSpPr>
          <p:nvPr/>
        </p:nvSpPr>
        <p:spPr bwMode="auto">
          <a:xfrm>
            <a:off x="13497565" y="5380260"/>
            <a:ext cx="476064" cy="707747"/>
          </a:xfrm>
          <a:custGeom>
            <a:avLst/>
            <a:gdLst>
              <a:gd name="T0" fmla="*/ 635 w 661"/>
              <a:gd name="T1" fmla="*/ 229 h 983"/>
              <a:gd name="T2" fmla="*/ 635 w 661"/>
              <a:gd name="T3" fmla="*/ 229 h 983"/>
              <a:gd name="T4" fmla="*/ 581 w 661"/>
              <a:gd name="T5" fmla="*/ 380 h 983"/>
              <a:gd name="T6" fmla="*/ 581 w 661"/>
              <a:gd name="T7" fmla="*/ 380 h 983"/>
              <a:gd name="T8" fmla="*/ 427 w 661"/>
              <a:gd name="T9" fmla="*/ 469 h 983"/>
              <a:gd name="T10" fmla="*/ 427 w 661"/>
              <a:gd name="T11" fmla="*/ 473 h 983"/>
              <a:gd name="T12" fmla="*/ 427 w 661"/>
              <a:gd name="T13" fmla="*/ 473 h 983"/>
              <a:gd name="T14" fmla="*/ 602 w 661"/>
              <a:gd name="T15" fmla="*/ 541 h 983"/>
              <a:gd name="T16" fmla="*/ 602 w 661"/>
              <a:gd name="T17" fmla="*/ 541 h 983"/>
              <a:gd name="T18" fmla="*/ 660 w 661"/>
              <a:gd name="T19" fmla="*/ 692 h 983"/>
              <a:gd name="T20" fmla="*/ 660 w 661"/>
              <a:gd name="T21" fmla="*/ 692 h 983"/>
              <a:gd name="T22" fmla="*/ 563 w 661"/>
              <a:gd name="T23" fmla="*/ 910 h 983"/>
              <a:gd name="T24" fmla="*/ 563 w 661"/>
              <a:gd name="T25" fmla="*/ 910 h 983"/>
              <a:gd name="T26" fmla="*/ 276 w 661"/>
              <a:gd name="T27" fmla="*/ 982 h 983"/>
              <a:gd name="T28" fmla="*/ 276 w 661"/>
              <a:gd name="T29" fmla="*/ 982 h 983"/>
              <a:gd name="T30" fmla="*/ 0 w 661"/>
              <a:gd name="T31" fmla="*/ 936 h 983"/>
              <a:gd name="T32" fmla="*/ 0 w 661"/>
              <a:gd name="T33" fmla="*/ 760 h 983"/>
              <a:gd name="T34" fmla="*/ 0 w 661"/>
              <a:gd name="T35" fmla="*/ 760 h 983"/>
              <a:gd name="T36" fmla="*/ 122 w 661"/>
              <a:gd name="T37" fmla="*/ 806 h 983"/>
              <a:gd name="T38" fmla="*/ 122 w 661"/>
              <a:gd name="T39" fmla="*/ 806 h 983"/>
              <a:gd name="T40" fmla="*/ 255 w 661"/>
              <a:gd name="T41" fmla="*/ 824 h 983"/>
              <a:gd name="T42" fmla="*/ 255 w 661"/>
              <a:gd name="T43" fmla="*/ 824 h 983"/>
              <a:gd name="T44" fmla="*/ 402 w 661"/>
              <a:gd name="T45" fmla="*/ 792 h 983"/>
              <a:gd name="T46" fmla="*/ 402 w 661"/>
              <a:gd name="T47" fmla="*/ 792 h 983"/>
              <a:gd name="T48" fmla="*/ 452 w 661"/>
              <a:gd name="T49" fmla="*/ 681 h 983"/>
              <a:gd name="T50" fmla="*/ 452 w 661"/>
              <a:gd name="T51" fmla="*/ 681 h 983"/>
              <a:gd name="T52" fmla="*/ 394 w 661"/>
              <a:gd name="T53" fmla="*/ 584 h 983"/>
              <a:gd name="T54" fmla="*/ 394 w 661"/>
              <a:gd name="T55" fmla="*/ 584 h 983"/>
              <a:gd name="T56" fmla="*/ 222 w 661"/>
              <a:gd name="T57" fmla="*/ 555 h 983"/>
              <a:gd name="T58" fmla="*/ 147 w 661"/>
              <a:gd name="T59" fmla="*/ 555 h 983"/>
              <a:gd name="T60" fmla="*/ 147 w 661"/>
              <a:gd name="T61" fmla="*/ 401 h 983"/>
              <a:gd name="T62" fmla="*/ 222 w 661"/>
              <a:gd name="T63" fmla="*/ 401 h 983"/>
              <a:gd name="T64" fmla="*/ 222 w 661"/>
              <a:gd name="T65" fmla="*/ 401 h 983"/>
              <a:gd name="T66" fmla="*/ 384 w 661"/>
              <a:gd name="T67" fmla="*/ 373 h 983"/>
              <a:gd name="T68" fmla="*/ 384 w 661"/>
              <a:gd name="T69" fmla="*/ 373 h 983"/>
              <a:gd name="T70" fmla="*/ 434 w 661"/>
              <a:gd name="T71" fmla="*/ 272 h 983"/>
              <a:gd name="T72" fmla="*/ 434 w 661"/>
              <a:gd name="T73" fmla="*/ 272 h 983"/>
              <a:gd name="T74" fmla="*/ 301 w 661"/>
              <a:gd name="T75" fmla="*/ 165 h 983"/>
              <a:gd name="T76" fmla="*/ 301 w 661"/>
              <a:gd name="T77" fmla="*/ 165 h 983"/>
              <a:gd name="T78" fmla="*/ 201 w 661"/>
              <a:gd name="T79" fmla="*/ 179 h 983"/>
              <a:gd name="T80" fmla="*/ 201 w 661"/>
              <a:gd name="T81" fmla="*/ 179 h 983"/>
              <a:gd name="T82" fmla="*/ 93 w 661"/>
              <a:gd name="T83" fmla="*/ 233 h 983"/>
              <a:gd name="T84" fmla="*/ 4 w 661"/>
              <a:gd name="T85" fmla="*/ 93 h 983"/>
              <a:gd name="T86" fmla="*/ 4 w 661"/>
              <a:gd name="T87" fmla="*/ 93 h 983"/>
              <a:gd name="T88" fmla="*/ 316 w 661"/>
              <a:gd name="T89" fmla="*/ 0 h 983"/>
              <a:gd name="T90" fmla="*/ 316 w 661"/>
              <a:gd name="T91" fmla="*/ 0 h 983"/>
              <a:gd name="T92" fmla="*/ 549 w 661"/>
              <a:gd name="T93" fmla="*/ 61 h 983"/>
              <a:gd name="T94" fmla="*/ 549 w 661"/>
              <a:gd name="T95" fmla="*/ 61 h 983"/>
              <a:gd name="T96" fmla="*/ 635 w 661"/>
              <a:gd name="T97" fmla="*/ 229 h 9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61" h="983">
                <a:moveTo>
                  <a:pt x="635" y="229"/>
                </a:moveTo>
                <a:lnTo>
                  <a:pt x="635" y="229"/>
                </a:lnTo>
                <a:cubicBezTo>
                  <a:pt x="635" y="290"/>
                  <a:pt x="617" y="340"/>
                  <a:pt x="581" y="380"/>
                </a:cubicBezTo>
                <a:lnTo>
                  <a:pt x="581" y="380"/>
                </a:lnTo>
                <a:cubicBezTo>
                  <a:pt x="541" y="423"/>
                  <a:pt x="495" y="452"/>
                  <a:pt x="427" y="469"/>
                </a:cubicBezTo>
                <a:lnTo>
                  <a:pt x="427" y="473"/>
                </a:lnTo>
                <a:lnTo>
                  <a:pt x="427" y="473"/>
                </a:lnTo>
                <a:cubicBezTo>
                  <a:pt x="506" y="480"/>
                  <a:pt x="563" y="502"/>
                  <a:pt x="602" y="541"/>
                </a:cubicBezTo>
                <a:lnTo>
                  <a:pt x="602" y="541"/>
                </a:lnTo>
                <a:cubicBezTo>
                  <a:pt x="645" y="581"/>
                  <a:pt x="660" y="631"/>
                  <a:pt x="660" y="692"/>
                </a:cubicBezTo>
                <a:lnTo>
                  <a:pt x="660" y="692"/>
                </a:lnTo>
                <a:cubicBezTo>
                  <a:pt x="660" y="781"/>
                  <a:pt x="631" y="857"/>
                  <a:pt x="563" y="910"/>
                </a:cubicBezTo>
                <a:lnTo>
                  <a:pt x="563" y="910"/>
                </a:lnTo>
                <a:cubicBezTo>
                  <a:pt x="498" y="957"/>
                  <a:pt x="398" y="982"/>
                  <a:pt x="276" y="982"/>
                </a:cubicBezTo>
                <a:lnTo>
                  <a:pt x="276" y="982"/>
                </a:lnTo>
                <a:cubicBezTo>
                  <a:pt x="172" y="982"/>
                  <a:pt x="79" y="968"/>
                  <a:pt x="0" y="936"/>
                </a:cubicBezTo>
                <a:lnTo>
                  <a:pt x="0" y="760"/>
                </a:lnTo>
                <a:lnTo>
                  <a:pt x="0" y="760"/>
                </a:lnTo>
                <a:cubicBezTo>
                  <a:pt x="39" y="781"/>
                  <a:pt x="75" y="796"/>
                  <a:pt x="122" y="806"/>
                </a:cubicBezTo>
                <a:lnTo>
                  <a:pt x="122" y="806"/>
                </a:lnTo>
                <a:cubicBezTo>
                  <a:pt x="169" y="821"/>
                  <a:pt x="208" y="824"/>
                  <a:pt x="255" y="824"/>
                </a:cubicBezTo>
                <a:lnTo>
                  <a:pt x="255" y="824"/>
                </a:lnTo>
                <a:cubicBezTo>
                  <a:pt x="323" y="824"/>
                  <a:pt x="373" y="810"/>
                  <a:pt x="402" y="792"/>
                </a:cubicBezTo>
                <a:lnTo>
                  <a:pt x="402" y="792"/>
                </a:lnTo>
                <a:cubicBezTo>
                  <a:pt x="434" y="767"/>
                  <a:pt x="452" y="731"/>
                  <a:pt x="452" y="681"/>
                </a:cubicBezTo>
                <a:lnTo>
                  <a:pt x="452" y="681"/>
                </a:lnTo>
                <a:cubicBezTo>
                  <a:pt x="452" y="638"/>
                  <a:pt x="430" y="606"/>
                  <a:pt x="394" y="584"/>
                </a:cubicBezTo>
                <a:lnTo>
                  <a:pt x="394" y="584"/>
                </a:lnTo>
                <a:cubicBezTo>
                  <a:pt x="359" y="566"/>
                  <a:pt x="301" y="555"/>
                  <a:pt x="222" y="555"/>
                </a:cubicBezTo>
                <a:lnTo>
                  <a:pt x="147" y="555"/>
                </a:lnTo>
                <a:lnTo>
                  <a:pt x="147" y="401"/>
                </a:lnTo>
                <a:lnTo>
                  <a:pt x="222" y="401"/>
                </a:lnTo>
                <a:lnTo>
                  <a:pt x="222" y="401"/>
                </a:lnTo>
                <a:cubicBezTo>
                  <a:pt x="294" y="401"/>
                  <a:pt x="351" y="391"/>
                  <a:pt x="384" y="373"/>
                </a:cubicBezTo>
                <a:lnTo>
                  <a:pt x="384" y="373"/>
                </a:lnTo>
                <a:cubicBezTo>
                  <a:pt x="416" y="351"/>
                  <a:pt x="434" y="322"/>
                  <a:pt x="434" y="272"/>
                </a:cubicBezTo>
                <a:lnTo>
                  <a:pt x="434" y="272"/>
                </a:lnTo>
                <a:cubicBezTo>
                  <a:pt x="434" y="201"/>
                  <a:pt x="387" y="165"/>
                  <a:pt x="301" y="165"/>
                </a:cubicBezTo>
                <a:lnTo>
                  <a:pt x="301" y="165"/>
                </a:lnTo>
                <a:cubicBezTo>
                  <a:pt x="269" y="165"/>
                  <a:pt x="233" y="172"/>
                  <a:pt x="201" y="179"/>
                </a:cubicBezTo>
                <a:lnTo>
                  <a:pt x="201" y="179"/>
                </a:lnTo>
                <a:cubicBezTo>
                  <a:pt x="172" y="193"/>
                  <a:pt x="136" y="208"/>
                  <a:pt x="93" y="233"/>
                </a:cubicBezTo>
                <a:lnTo>
                  <a:pt x="4" y="93"/>
                </a:lnTo>
                <a:lnTo>
                  <a:pt x="4" y="93"/>
                </a:lnTo>
                <a:cubicBezTo>
                  <a:pt x="86" y="32"/>
                  <a:pt x="194" y="0"/>
                  <a:pt x="316" y="0"/>
                </a:cubicBezTo>
                <a:lnTo>
                  <a:pt x="316" y="0"/>
                </a:lnTo>
                <a:cubicBezTo>
                  <a:pt x="412" y="0"/>
                  <a:pt x="491" y="18"/>
                  <a:pt x="549" y="61"/>
                </a:cubicBezTo>
                <a:lnTo>
                  <a:pt x="549" y="61"/>
                </a:lnTo>
                <a:cubicBezTo>
                  <a:pt x="606" y="100"/>
                  <a:pt x="635" y="158"/>
                  <a:pt x="635" y="229"/>
                </a:cubicBez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26" name="Freeform 50"/>
          <p:cNvSpPr>
            <a:spLocks noChangeArrowheads="1"/>
          </p:cNvSpPr>
          <p:nvPr/>
        </p:nvSpPr>
        <p:spPr bwMode="auto">
          <a:xfrm>
            <a:off x="16423771" y="7871661"/>
            <a:ext cx="533192" cy="783920"/>
          </a:xfrm>
          <a:custGeom>
            <a:avLst/>
            <a:gdLst>
              <a:gd name="T0" fmla="*/ 739 w 740"/>
              <a:gd name="T1" fmla="*/ 545 h 1087"/>
              <a:gd name="T2" fmla="*/ 739 w 740"/>
              <a:gd name="T3" fmla="*/ 545 h 1087"/>
              <a:gd name="T4" fmla="*/ 649 w 740"/>
              <a:gd name="T5" fmla="*/ 953 h 1087"/>
              <a:gd name="T6" fmla="*/ 649 w 740"/>
              <a:gd name="T7" fmla="*/ 953 h 1087"/>
              <a:gd name="T8" fmla="*/ 369 w 740"/>
              <a:gd name="T9" fmla="*/ 1086 h 1087"/>
              <a:gd name="T10" fmla="*/ 369 w 740"/>
              <a:gd name="T11" fmla="*/ 1086 h 1087"/>
              <a:gd name="T12" fmla="*/ 93 w 740"/>
              <a:gd name="T13" fmla="*/ 950 h 1087"/>
              <a:gd name="T14" fmla="*/ 93 w 740"/>
              <a:gd name="T15" fmla="*/ 950 h 1087"/>
              <a:gd name="T16" fmla="*/ 0 w 740"/>
              <a:gd name="T17" fmla="*/ 545 h 1087"/>
              <a:gd name="T18" fmla="*/ 0 w 740"/>
              <a:gd name="T19" fmla="*/ 545 h 1087"/>
              <a:gd name="T20" fmla="*/ 93 w 740"/>
              <a:gd name="T21" fmla="*/ 132 h 1087"/>
              <a:gd name="T22" fmla="*/ 93 w 740"/>
              <a:gd name="T23" fmla="*/ 132 h 1087"/>
              <a:gd name="T24" fmla="*/ 369 w 740"/>
              <a:gd name="T25" fmla="*/ 0 h 1087"/>
              <a:gd name="T26" fmla="*/ 369 w 740"/>
              <a:gd name="T27" fmla="*/ 0 h 1087"/>
              <a:gd name="T28" fmla="*/ 645 w 740"/>
              <a:gd name="T29" fmla="*/ 136 h 1087"/>
              <a:gd name="T30" fmla="*/ 645 w 740"/>
              <a:gd name="T31" fmla="*/ 136 h 1087"/>
              <a:gd name="T32" fmla="*/ 739 w 740"/>
              <a:gd name="T33" fmla="*/ 545 h 1087"/>
              <a:gd name="T34" fmla="*/ 222 w 740"/>
              <a:gd name="T35" fmla="*/ 545 h 1087"/>
              <a:gd name="T36" fmla="*/ 222 w 740"/>
              <a:gd name="T37" fmla="*/ 545 h 1087"/>
              <a:gd name="T38" fmla="*/ 258 w 740"/>
              <a:gd name="T39" fmla="*/ 824 h 1087"/>
              <a:gd name="T40" fmla="*/ 258 w 740"/>
              <a:gd name="T41" fmla="*/ 824 h 1087"/>
              <a:gd name="T42" fmla="*/ 369 w 740"/>
              <a:gd name="T43" fmla="*/ 907 h 1087"/>
              <a:gd name="T44" fmla="*/ 369 w 740"/>
              <a:gd name="T45" fmla="*/ 907 h 1087"/>
              <a:gd name="T46" fmla="*/ 480 w 740"/>
              <a:gd name="T47" fmla="*/ 824 h 1087"/>
              <a:gd name="T48" fmla="*/ 480 w 740"/>
              <a:gd name="T49" fmla="*/ 824 h 1087"/>
              <a:gd name="T50" fmla="*/ 516 w 740"/>
              <a:gd name="T51" fmla="*/ 545 h 1087"/>
              <a:gd name="T52" fmla="*/ 516 w 740"/>
              <a:gd name="T53" fmla="*/ 545 h 1087"/>
              <a:gd name="T54" fmla="*/ 480 w 740"/>
              <a:gd name="T55" fmla="*/ 265 h 1087"/>
              <a:gd name="T56" fmla="*/ 480 w 740"/>
              <a:gd name="T57" fmla="*/ 265 h 1087"/>
              <a:gd name="T58" fmla="*/ 369 w 740"/>
              <a:gd name="T59" fmla="*/ 179 h 1087"/>
              <a:gd name="T60" fmla="*/ 369 w 740"/>
              <a:gd name="T61" fmla="*/ 179 h 1087"/>
              <a:gd name="T62" fmla="*/ 258 w 740"/>
              <a:gd name="T63" fmla="*/ 265 h 1087"/>
              <a:gd name="T64" fmla="*/ 258 w 740"/>
              <a:gd name="T65" fmla="*/ 265 h 1087"/>
              <a:gd name="T66" fmla="*/ 222 w 740"/>
              <a:gd name="T67" fmla="*/ 545 h 10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40" h="1087">
                <a:moveTo>
                  <a:pt x="739" y="545"/>
                </a:moveTo>
                <a:lnTo>
                  <a:pt x="739" y="545"/>
                </a:lnTo>
                <a:cubicBezTo>
                  <a:pt x="739" y="728"/>
                  <a:pt x="710" y="864"/>
                  <a:pt x="649" y="953"/>
                </a:cubicBezTo>
                <a:lnTo>
                  <a:pt x="649" y="953"/>
                </a:lnTo>
                <a:cubicBezTo>
                  <a:pt x="588" y="1043"/>
                  <a:pt x="495" y="1086"/>
                  <a:pt x="369" y="1086"/>
                </a:cubicBezTo>
                <a:lnTo>
                  <a:pt x="369" y="1086"/>
                </a:lnTo>
                <a:cubicBezTo>
                  <a:pt x="247" y="1086"/>
                  <a:pt x="154" y="1039"/>
                  <a:pt x="93" y="950"/>
                </a:cubicBezTo>
                <a:lnTo>
                  <a:pt x="93" y="950"/>
                </a:lnTo>
                <a:cubicBezTo>
                  <a:pt x="32" y="857"/>
                  <a:pt x="0" y="724"/>
                  <a:pt x="0" y="545"/>
                </a:cubicBezTo>
                <a:lnTo>
                  <a:pt x="0" y="545"/>
                </a:lnTo>
                <a:cubicBezTo>
                  <a:pt x="0" y="355"/>
                  <a:pt x="32" y="222"/>
                  <a:pt x="93" y="132"/>
                </a:cubicBezTo>
                <a:lnTo>
                  <a:pt x="93" y="132"/>
                </a:lnTo>
                <a:cubicBezTo>
                  <a:pt x="150" y="43"/>
                  <a:pt x="247" y="0"/>
                  <a:pt x="369" y="0"/>
                </a:cubicBezTo>
                <a:lnTo>
                  <a:pt x="369" y="0"/>
                </a:lnTo>
                <a:cubicBezTo>
                  <a:pt x="491" y="0"/>
                  <a:pt x="584" y="46"/>
                  <a:pt x="645" y="136"/>
                </a:cubicBezTo>
                <a:lnTo>
                  <a:pt x="645" y="136"/>
                </a:lnTo>
                <a:cubicBezTo>
                  <a:pt x="710" y="229"/>
                  <a:pt x="739" y="369"/>
                  <a:pt x="739" y="545"/>
                </a:cubicBezTo>
                <a:close/>
                <a:moveTo>
                  <a:pt x="222" y="545"/>
                </a:moveTo>
                <a:lnTo>
                  <a:pt x="222" y="545"/>
                </a:lnTo>
                <a:cubicBezTo>
                  <a:pt x="222" y="674"/>
                  <a:pt x="237" y="767"/>
                  <a:pt x="258" y="824"/>
                </a:cubicBezTo>
                <a:lnTo>
                  <a:pt x="258" y="824"/>
                </a:lnTo>
                <a:cubicBezTo>
                  <a:pt x="280" y="878"/>
                  <a:pt x="315" y="907"/>
                  <a:pt x="369" y="907"/>
                </a:cubicBezTo>
                <a:lnTo>
                  <a:pt x="369" y="907"/>
                </a:lnTo>
                <a:cubicBezTo>
                  <a:pt x="419" y="907"/>
                  <a:pt x="459" y="878"/>
                  <a:pt x="480" y="824"/>
                </a:cubicBezTo>
                <a:lnTo>
                  <a:pt x="480" y="824"/>
                </a:lnTo>
                <a:cubicBezTo>
                  <a:pt x="505" y="763"/>
                  <a:pt x="516" y="674"/>
                  <a:pt x="516" y="545"/>
                </a:cubicBezTo>
                <a:lnTo>
                  <a:pt x="516" y="545"/>
                </a:lnTo>
                <a:cubicBezTo>
                  <a:pt x="516" y="412"/>
                  <a:pt x="505" y="322"/>
                  <a:pt x="480" y="265"/>
                </a:cubicBezTo>
                <a:lnTo>
                  <a:pt x="480" y="265"/>
                </a:lnTo>
                <a:cubicBezTo>
                  <a:pt x="459" y="208"/>
                  <a:pt x="419" y="179"/>
                  <a:pt x="369" y="179"/>
                </a:cubicBezTo>
                <a:lnTo>
                  <a:pt x="369" y="179"/>
                </a:lnTo>
                <a:cubicBezTo>
                  <a:pt x="315" y="179"/>
                  <a:pt x="280" y="208"/>
                  <a:pt x="258" y="265"/>
                </a:cubicBezTo>
                <a:lnTo>
                  <a:pt x="258" y="265"/>
                </a:lnTo>
                <a:cubicBezTo>
                  <a:pt x="237" y="322"/>
                  <a:pt x="222" y="412"/>
                  <a:pt x="222" y="5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27" name="Freeform 51"/>
          <p:cNvSpPr>
            <a:spLocks noChangeArrowheads="1"/>
          </p:cNvSpPr>
          <p:nvPr/>
        </p:nvSpPr>
        <p:spPr bwMode="auto">
          <a:xfrm>
            <a:off x="17014091" y="7884356"/>
            <a:ext cx="577624" cy="758530"/>
          </a:xfrm>
          <a:custGeom>
            <a:avLst/>
            <a:gdLst>
              <a:gd name="T0" fmla="*/ 800 w 801"/>
              <a:gd name="T1" fmla="*/ 839 h 1055"/>
              <a:gd name="T2" fmla="*/ 671 w 801"/>
              <a:gd name="T3" fmla="*/ 839 h 1055"/>
              <a:gd name="T4" fmla="*/ 671 w 801"/>
              <a:gd name="T5" fmla="*/ 1054 h 1055"/>
              <a:gd name="T6" fmla="*/ 452 w 801"/>
              <a:gd name="T7" fmla="*/ 1054 h 1055"/>
              <a:gd name="T8" fmla="*/ 452 w 801"/>
              <a:gd name="T9" fmla="*/ 839 h 1055"/>
              <a:gd name="T10" fmla="*/ 0 w 801"/>
              <a:gd name="T11" fmla="*/ 839 h 1055"/>
              <a:gd name="T12" fmla="*/ 0 w 801"/>
              <a:gd name="T13" fmla="*/ 681 h 1055"/>
              <a:gd name="T14" fmla="*/ 466 w 801"/>
              <a:gd name="T15" fmla="*/ 0 h 1055"/>
              <a:gd name="T16" fmla="*/ 671 w 801"/>
              <a:gd name="T17" fmla="*/ 0 h 1055"/>
              <a:gd name="T18" fmla="*/ 671 w 801"/>
              <a:gd name="T19" fmla="*/ 663 h 1055"/>
              <a:gd name="T20" fmla="*/ 800 w 801"/>
              <a:gd name="T21" fmla="*/ 663 h 1055"/>
              <a:gd name="T22" fmla="*/ 800 w 801"/>
              <a:gd name="T23" fmla="*/ 839 h 1055"/>
              <a:gd name="T24" fmla="*/ 452 w 801"/>
              <a:gd name="T25" fmla="*/ 663 h 1055"/>
              <a:gd name="T26" fmla="*/ 452 w 801"/>
              <a:gd name="T27" fmla="*/ 484 h 1055"/>
              <a:gd name="T28" fmla="*/ 452 w 801"/>
              <a:gd name="T29" fmla="*/ 484 h 1055"/>
              <a:gd name="T30" fmla="*/ 456 w 801"/>
              <a:gd name="T31" fmla="*/ 355 h 1055"/>
              <a:gd name="T32" fmla="*/ 456 w 801"/>
              <a:gd name="T33" fmla="*/ 355 h 1055"/>
              <a:gd name="T34" fmla="*/ 463 w 801"/>
              <a:gd name="T35" fmla="*/ 254 h 1055"/>
              <a:gd name="T36" fmla="*/ 456 w 801"/>
              <a:gd name="T37" fmla="*/ 254 h 1055"/>
              <a:gd name="T38" fmla="*/ 456 w 801"/>
              <a:gd name="T39" fmla="*/ 254 h 1055"/>
              <a:gd name="T40" fmla="*/ 395 w 801"/>
              <a:gd name="T41" fmla="*/ 369 h 1055"/>
              <a:gd name="T42" fmla="*/ 198 w 801"/>
              <a:gd name="T43" fmla="*/ 663 h 1055"/>
              <a:gd name="T44" fmla="*/ 452 w 801"/>
              <a:gd name="T45" fmla="*/ 663 h 10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801" h="1055">
                <a:moveTo>
                  <a:pt x="800" y="839"/>
                </a:moveTo>
                <a:lnTo>
                  <a:pt x="671" y="839"/>
                </a:lnTo>
                <a:lnTo>
                  <a:pt x="671" y="1054"/>
                </a:lnTo>
                <a:lnTo>
                  <a:pt x="452" y="1054"/>
                </a:lnTo>
                <a:lnTo>
                  <a:pt x="452" y="839"/>
                </a:lnTo>
                <a:lnTo>
                  <a:pt x="0" y="839"/>
                </a:lnTo>
                <a:lnTo>
                  <a:pt x="0" y="681"/>
                </a:lnTo>
                <a:lnTo>
                  <a:pt x="466" y="0"/>
                </a:lnTo>
                <a:lnTo>
                  <a:pt x="671" y="0"/>
                </a:lnTo>
                <a:lnTo>
                  <a:pt x="671" y="663"/>
                </a:lnTo>
                <a:lnTo>
                  <a:pt x="800" y="663"/>
                </a:lnTo>
                <a:lnTo>
                  <a:pt x="800" y="839"/>
                </a:lnTo>
                <a:close/>
                <a:moveTo>
                  <a:pt x="452" y="663"/>
                </a:moveTo>
                <a:lnTo>
                  <a:pt x="452" y="484"/>
                </a:lnTo>
                <a:lnTo>
                  <a:pt x="452" y="484"/>
                </a:lnTo>
                <a:cubicBezTo>
                  <a:pt x="452" y="455"/>
                  <a:pt x="452" y="408"/>
                  <a:pt x="456" y="355"/>
                </a:cubicBezTo>
                <a:lnTo>
                  <a:pt x="456" y="355"/>
                </a:lnTo>
                <a:cubicBezTo>
                  <a:pt x="459" y="297"/>
                  <a:pt x="459" y="261"/>
                  <a:pt x="463" y="254"/>
                </a:cubicBezTo>
                <a:lnTo>
                  <a:pt x="456" y="254"/>
                </a:lnTo>
                <a:lnTo>
                  <a:pt x="456" y="254"/>
                </a:lnTo>
                <a:cubicBezTo>
                  <a:pt x="438" y="294"/>
                  <a:pt x="420" y="333"/>
                  <a:pt x="395" y="369"/>
                </a:cubicBezTo>
                <a:lnTo>
                  <a:pt x="198" y="663"/>
                </a:lnTo>
                <a:lnTo>
                  <a:pt x="452" y="66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28" name="Freeform 52"/>
          <p:cNvSpPr>
            <a:spLocks noChangeArrowheads="1"/>
          </p:cNvSpPr>
          <p:nvPr/>
        </p:nvSpPr>
        <p:spPr bwMode="auto">
          <a:xfrm>
            <a:off x="8749620" y="7871660"/>
            <a:ext cx="768050" cy="1129859"/>
          </a:xfrm>
          <a:custGeom>
            <a:avLst/>
            <a:gdLst>
              <a:gd name="T0" fmla="*/ 1068 w 1069"/>
              <a:gd name="T1" fmla="*/ 785 h 1571"/>
              <a:gd name="T2" fmla="*/ 1068 w 1069"/>
              <a:gd name="T3" fmla="*/ 785 h 1571"/>
              <a:gd name="T4" fmla="*/ 936 w 1069"/>
              <a:gd name="T5" fmla="*/ 1376 h 1571"/>
              <a:gd name="T6" fmla="*/ 936 w 1069"/>
              <a:gd name="T7" fmla="*/ 1376 h 1571"/>
              <a:gd name="T8" fmla="*/ 534 w 1069"/>
              <a:gd name="T9" fmla="*/ 1570 h 1571"/>
              <a:gd name="T10" fmla="*/ 534 w 1069"/>
              <a:gd name="T11" fmla="*/ 1570 h 1571"/>
              <a:gd name="T12" fmla="*/ 136 w 1069"/>
              <a:gd name="T13" fmla="*/ 1369 h 1571"/>
              <a:gd name="T14" fmla="*/ 136 w 1069"/>
              <a:gd name="T15" fmla="*/ 1369 h 1571"/>
              <a:gd name="T16" fmla="*/ 0 w 1069"/>
              <a:gd name="T17" fmla="*/ 785 h 1571"/>
              <a:gd name="T18" fmla="*/ 0 w 1069"/>
              <a:gd name="T19" fmla="*/ 785 h 1571"/>
              <a:gd name="T20" fmla="*/ 133 w 1069"/>
              <a:gd name="T21" fmla="*/ 193 h 1571"/>
              <a:gd name="T22" fmla="*/ 133 w 1069"/>
              <a:gd name="T23" fmla="*/ 193 h 1571"/>
              <a:gd name="T24" fmla="*/ 534 w 1069"/>
              <a:gd name="T25" fmla="*/ 0 h 1571"/>
              <a:gd name="T26" fmla="*/ 534 w 1069"/>
              <a:gd name="T27" fmla="*/ 0 h 1571"/>
              <a:gd name="T28" fmla="*/ 932 w 1069"/>
              <a:gd name="T29" fmla="*/ 200 h 1571"/>
              <a:gd name="T30" fmla="*/ 932 w 1069"/>
              <a:gd name="T31" fmla="*/ 200 h 1571"/>
              <a:gd name="T32" fmla="*/ 1068 w 1069"/>
              <a:gd name="T33" fmla="*/ 785 h 1571"/>
              <a:gd name="T34" fmla="*/ 323 w 1069"/>
              <a:gd name="T35" fmla="*/ 785 h 1571"/>
              <a:gd name="T36" fmla="*/ 323 w 1069"/>
              <a:gd name="T37" fmla="*/ 785 h 1571"/>
              <a:gd name="T38" fmla="*/ 373 w 1069"/>
              <a:gd name="T39" fmla="*/ 1186 h 1571"/>
              <a:gd name="T40" fmla="*/ 373 w 1069"/>
              <a:gd name="T41" fmla="*/ 1186 h 1571"/>
              <a:gd name="T42" fmla="*/ 534 w 1069"/>
              <a:gd name="T43" fmla="*/ 1312 h 1571"/>
              <a:gd name="T44" fmla="*/ 534 w 1069"/>
              <a:gd name="T45" fmla="*/ 1312 h 1571"/>
              <a:gd name="T46" fmla="*/ 699 w 1069"/>
              <a:gd name="T47" fmla="*/ 1186 h 1571"/>
              <a:gd name="T48" fmla="*/ 699 w 1069"/>
              <a:gd name="T49" fmla="*/ 1186 h 1571"/>
              <a:gd name="T50" fmla="*/ 749 w 1069"/>
              <a:gd name="T51" fmla="*/ 785 h 1571"/>
              <a:gd name="T52" fmla="*/ 749 w 1069"/>
              <a:gd name="T53" fmla="*/ 785 h 1571"/>
              <a:gd name="T54" fmla="*/ 695 w 1069"/>
              <a:gd name="T55" fmla="*/ 380 h 1571"/>
              <a:gd name="T56" fmla="*/ 695 w 1069"/>
              <a:gd name="T57" fmla="*/ 380 h 1571"/>
              <a:gd name="T58" fmla="*/ 534 w 1069"/>
              <a:gd name="T59" fmla="*/ 258 h 1571"/>
              <a:gd name="T60" fmla="*/ 534 w 1069"/>
              <a:gd name="T61" fmla="*/ 258 h 1571"/>
              <a:gd name="T62" fmla="*/ 373 w 1069"/>
              <a:gd name="T63" fmla="*/ 380 h 1571"/>
              <a:gd name="T64" fmla="*/ 373 w 1069"/>
              <a:gd name="T65" fmla="*/ 380 h 1571"/>
              <a:gd name="T66" fmla="*/ 323 w 1069"/>
              <a:gd name="T67" fmla="*/ 785 h 1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69" h="1571">
                <a:moveTo>
                  <a:pt x="1068" y="785"/>
                </a:moveTo>
                <a:lnTo>
                  <a:pt x="1068" y="785"/>
                </a:lnTo>
                <a:cubicBezTo>
                  <a:pt x="1068" y="1050"/>
                  <a:pt x="1025" y="1251"/>
                  <a:pt x="936" y="1376"/>
                </a:cubicBezTo>
                <a:lnTo>
                  <a:pt x="936" y="1376"/>
                </a:lnTo>
                <a:cubicBezTo>
                  <a:pt x="850" y="1509"/>
                  <a:pt x="717" y="1570"/>
                  <a:pt x="534" y="1570"/>
                </a:cubicBezTo>
                <a:lnTo>
                  <a:pt x="534" y="1570"/>
                </a:lnTo>
                <a:cubicBezTo>
                  <a:pt x="358" y="1570"/>
                  <a:pt x="226" y="1506"/>
                  <a:pt x="136" y="1369"/>
                </a:cubicBezTo>
                <a:lnTo>
                  <a:pt x="136" y="1369"/>
                </a:lnTo>
                <a:cubicBezTo>
                  <a:pt x="46" y="1240"/>
                  <a:pt x="0" y="1043"/>
                  <a:pt x="0" y="785"/>
                </a:cubicBezTo>
                <a:lnTo>
                  <a:pt x="0" y="785"/>
                </a:lnTo>
                <a:cubicBezTo>
                  <a:pt x="0" y="520"/>
                  <a:pt x="46" y="319"/>
                  <a:pt x="133" y="193"/>
                </a:cubicBezTo>
                <a:lnTo>
                  <a:pt x="133" y="193"/>
                </a:lnTo>
                <a:cubicBezTo>
                  <a:pt x="219" y="64"/>
                  <a:pt x="355" y="0"/>
                  <a:pt x="534" y="0"/>
                </a:cubicBezTo>
                <a:lnTo>
                  <a:pt x="534" y="0"/>
                </a:lnTo>
                <a:cubicBezTo>
                  <a:pt x="713" y="0"/>
                  <a:pt x="842" y="68"/>
                  <a:pt x="932" y="200"/>
                </a:cubicBezTo>
                <a:lnTo>
                  <a:pt x="932" y="200"/>
                </a:lnTo>
                <a:cubicBezTo>
                  <a:pt x="1025" y="333"/>
                  <a:pt x="1068" y="527"/>
                  <a:pt x="1068" y="785"/>
                </a:cubicBezTo>
                <a:close/>
                <a:moveTo>
                  <a:pt x="323" y="785"/>
                </a:moveTo>
                <a:lnTo>
                  <a:pt x="323" y="785"/>
                </a:lnTo>
                <a:cubicBezTo>
                  <a:pt x="323" y="975"/>
                  <a:pt x="337" y="1108"/>
                  <a:pt x="373" y="1186"/>
                </a:cubicBezTo>
                <a:lnTo>
                  <a:pt x="373" y="1186"/>
                </a:lnTo>
                <a:cubicBezTo>
                  <a:pt x="405" y="1269"/>
                  <a:pt x="455" y="1312"/>
                  <a:pt x="534" y="1312"/>
                </a:cubicBezTo>
                <a:lnTo>
                  <a:pt x="534" y="1312"/>
                </a:lnTo>
                <a:cubicBezTo>
                  <a:pt x="609" y="1312"/>
                  <a:pt x="663" y="1269"/>
                  <a:pt x="699" y="1186"/>
                </a:cubicBezTo>
                <a:lnTo>
                  <a:pt x="699" y="1186"/>
                </a:lnTo>
                <a:cubicBezTo>
                  <a:pt x="731" y="1104"/>
                  <a:pt x="749" y="971"/>
                  <a:pt x="749" y="785"/>
                </a:cubicBezTo>
                <a:lnTo>
                  <a:pt x="749" y="785"/>
                </a:lnTo>
                <a:cubicBezTo>
                  <a:pt x="749" y="598"/>
                  <a:pt x="731" y="466"/>
                  <a:pt x="695" y="380"/>
                </a:cubicBezTo>
                <a:lnTo>
                  <a:pt x="695" y="380"/>
                </a:lnTo>
                <a:cubicBezTo>
                  <a:pt x="663" y="301"/>
                  <a:pt x="609" y="258"/>
                  <a:pt x="534" y="258"/>
                </a:cubicBezTo>
                <a:lnTo>
                  <a:pt x="534" y="258"/>
                </a:lnTo>
                <a:cubicBezTo>
                  <a:pt x="459" y="258"/>
                  <a:pt x="405" y="301"/>
                  <a:pt x="373" y="380"/>
                </a:cubicBezTo>
                <a:lnTo>
                  <a:pt x="373" y="380"/>
                </a:lnTo>
                <a:cubicBezTo>
                  <a:pt x="340" y="466"/>
                  <a:pt x="323" y="598"/>
                  <a:pt x="323" y="7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29" name="Freeform 53"/>
          <p:cNvSpPr>
            <a:spLocks noChangeArrowheads="1"/>
          </p:cNvSpPr>
          <p:nvPr/>
        </p:nvSpPr>
        <p:spPr bwMode="auto">
          <a:xfrm>
            <a:off x="9635100" y="7871661"/>
            <a:ext cx="768050" cy="1113991"/>
          </a:xfrm>
          <a:custGeom>
            <a:avLst/>
            <a:gdLst>
              <a:gd name="T0" fmla="*/ 1068 w 1069"/>
              <a:gd name="T1" fmla="*/ 1549 h 1550"/>
              <a:gd name="T2" fmla="*/ 3 w 1069"/>
              <a:gd name="T3" fmla="*/ 1549 h 1550"/>
              <a:gd name="T4" fmla="*/ 3 w 1069"/>
              <a:gd name="T5" fmla="*/ 1326 h 1550"/>
              <a:gd name="T6" fmla="*/ 383 w 1069"/>
              <a:gd name="T7" fmla="*/ 939 h 1550"/>
              <a:gd name="T8" fmla="*/ 383 w 1069"/>
              <a:gd name="T9" fmla="*/ 939 h 1550"/>
              <a:gd name="T10" fmla="*/ 609 w 1069"/>
              <a:gd name="T11" fmla="*/ 699 h 1550"/>
              <a:gd name="T12" fmla="*/ 609 w 1069"/>
              <a:gd name="T13" fmla="*/ 699 h 1550"/>
              <a:gd name="T14" fmla="*/ 681 w 1069"/>
              <a:gd name="T15" fmla="*/ 573 h 1550"/>
              <a:gd name="T16" fmla="*/ 681 w 1069"/>
              <a:gd name="T17" fmla="*/ 573 h 1550"/>
              <a:gd name="T18" fmla="*/ 706 w 1069"/>
              <a:gd name="T19" fmla="*/ 451 h 1550"/>
              <a:gd name="T20" fmla="*/ 706 w 1069"/>
              <a:gd name="T21" fmla="*/ 451 h 1550"/>
              <a:gd name="T22" fmla="*/ 656 w 1069"/>
              <a:gd name="T23" fmla="*/ 315 h 1550"/>
              <a:gd name="T24" fmla="*/ 656 w 1069"/>
              <a:gd name="T25" fmla="*/ 315 h 1550"/>
              <a:gd name="T26" fmla="*/ 520 w 1069"/>
              <a:gd name="T27" fmla="*/ 269 h 1550"/>
              <a:gd name="T28" fmla="*/ 520 w 1069"/>
              <a:gd name="T29" fmla="*/ 269 h 1550"/>
              <a:gd name="T30" fmla="*/ 347 w 1069"/>
              <a:gd name="T31" fmla="*/ 312 h 1550"/>
              <a:gd name="T32" fmla="*/ 347 w 1069"/>
              <a:gd name="T33" fmla="*/ 312 h 1550"/>
              <a:gd name="T34" fmla="*/ 175 w 1069"/>
              <a:gd name="T35" fmla="*/ 426 h 1550"/>
              <a:gd name="T36" fmla="*/ 0 w 1069"/>
              <a:gd name="T37" fmla="*/ 222 h 1550"/>
              <a:gd name="T38" fmla="*/ 0 w 1069"/>
              <a:gd name="T39" fmla="*/ 222 h 1550"/>
              <a:gd name="T40" fmla="*/ 183 w 1069"/>
              <a:gd name="T41" fmla="*/ 82 h 1550"/>
              <a:gd name="T42" fmla="*/ 183 w 1069"/>
              <a:gd name="T43" fmla="*/ 82 h 1550"/>
              <a:gd name="T44" fmla="*/ 344 w 1069"/>
              <a:gd name="T45" fmla="*/ 25 h 1550"/>
              <a:gd name="T46" fmla="*/ 344 w 1069"/>
              <a:gd name="T47" fmla="*/ 25 h 1550"/>
              <a:gd name="T48" fmla="*/ 541 w 1069"/>
              <a:gd name="T49" fmla="*/ 0 h 1550"/>
              <a:gd name="T50" fmla="*/ 541 w 1069"/>
              <a:gd name="T51" fmla="*/ 0 h 1550"/>
              <a:gd name="T52" fmla="*/ 792 w 1069"/>
              <a:gd name="T53" fmla="*/ 50 h 1550"/>
              <a:gd name="T54" fmla="*/ 792 w 1069"/>
              <a:gd name="T55" fmla="*/ 50 h 1550"/>
              <a:gd name="T56" fmla="*/ 964 w 1069"/>
              <a:gd name="T57" fmla="*/ 200 h 1550"/>
              <a:gd name="T58" fmla="*/ 964 w 1069"/>
              <a:gd name="T59" fmla="*/ 200 h 1550"/>
              <a:gd name="T60" fmla="*/ 1025 w 1069"/>
              <a:gd name="T61" fmla="*/ 412 h 1550"/>
              <a:gd name="T62" fmla="*/ 1025 w 1069"/>
              <a:gd name="T63" fmla="*/ 412 h 1550"/>
              <a:gd name="T64" fmla="*/ 986 w 1069"/>
              <a:gd name="T65" fmla="*/ 613 h 1550"/>
              <a:gd name="T66" fmla="*/ 986 w 1069"/>
              <a:gd name="T67" fmla="*/ 613 h 1550"/>
              <a:gd name="T68" fmla="*/ 874 w 1069"/>
              <a:gd name="T69" fmla="*/ 803 h 1550"/>
              <a:gd name="T70" fmla="*/ 874 w 1069"/>
              <a:gd name="T71" fmla="*/ 803 h 1550"/>
              <a:gd name="T72" fmla="*/ 602 w 1069"/>
              <a:gd name="T73" fmla="*/ 1079 h 1550"/>
              <a:gd name="T74" fmla="*/ 405 w 1069"/>
              <a:gd name="T75" fmla="*/ 1262 h 1550"/>
              <a:gd name="T76" fmla="*/ 405 w 1069"/>
              <a:gd name="T77" fmla="*/ 1280 h 1550"/>
              <a:gd name="T78" fmla="*/ 1068 w 1069"/>
              <a:gd name="T79" fmla="*/ 1280 h 1550"/>
              <a:gd name="T80" fmla="*/ 1068 w 1069"/>
              <a:gd name="T81" fmla="*/ 1549 h 1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069" h="1550">
                <a:moveTo>
                  <a:pt x="1068" y="1549"/>
                </a:moveTo>
                <a:lnTo>
                  <a:pt x="3" y="1549"/>
                </a:lnTo>
                <a:lnTo>
                  <a:pt x="3" y="1326"/>
                </a:lnTo>
                <a:lnTo>
                  <a:pt x="383" y="939"/>
                </a:lnTo>
                <a:lnTo>
                  <a:pt x="383" y="939"/>
                </a:lnTo>
                <a:cubicBezTo>
                  <a:pt x="498" y="821"/>
                  <a:pt x="573" y="742"/>
                  <a:pt x="609" y="699"/>
                </a:cubicBezTo>
                <a:lnTo>
                  <a:pt x="609" y="699"/>
                </a:lnTo>
                <a:cubicBezTo>
                  <a:pt x="641" y="652"/>
                  <a:pt x="667" y="609"/>
                  <a:pt x="681" y="573"/>
                </a:cubicBezTo>
                <a:lnTo>
                  <a:pt x="681" y="573"/>
                </a:lnTo>
                <a:cubicBezTo>
                  <a:pt x="699" y="530"/>
                  <a:pt x="706" y="494"/>
                  <a:pt x="706" y="451"/>
                </a:cubicBezTo>
                <a:lnTo>
                  <a:pt x="706" y="451"/>
                </a:lnTo>
                <a:cubicBezTo>
                  <a:pt x="706" y="394"/>
                  <a:pt x="688" y="347"/>
                  <a:pt x="656" y="315"/>
                </a:cubicBezTo>
                <a:lnTo>
                  <a:pt x="656" y="315"/>
                </a:lnTo>
                <a:cubicBezTo>
                  <a:pt x="620" y="287"/>
                  <a:pt x="577" y="269"/>
                  <a:pt x="520" y="269"/>
                </a:cubicBezTo>
                <a:lnTo>
                  <a:pt x="520" y="269"/>
                </a:lnTo>
                <a:cubicBezTo>
                  <a:pt x="462" y="269"/>
                  <a:pt x="401" y="283"/>
                  <a:pt x="347" y="312"/>
                </a:cubicBezTo>
                <a:lnTo>
                  <a:pt x="347" y="312"/>
                </a:lnTo>
                <a:cubicBezTo>
                  <a:pt x="294" y="340"/>
                  <a:pt x="233" y="376"/>
                  <a:pt x="175" y="426"/>
                </a:cubicBezTo>
                <a:lnTo>
                  <a:pt x="0" y="222"/>
                </a:lnTo>
                <a:lnTo>
                  <a:pt x="0" y="222"/>
                </a:lnTo>
                <a:cubicBezTo>
                  <a:pt x="71" y="154"/>
                  <a:pt x="136" y="111"/>
                  <a:pt x="183" y="82"/>
                </a:cubicBezTo>
                <a:lnTo>
                  <a:pt x="183" y="82"/>
                </a:lnTo>
                <a:cubicBezTo>
                  <a:pt x="233" y="53"/>
                  <a:pt x="290" y="39"/>
                  <a:pt x="344" y="25"/>
                </a:cubicBezTo>
                <a:lnTo>
                  <a:pt x="344" y="25"/>
                </a:lnTo>
                <a:cubicBezTo>
                  <a:pt x="405" y="10"/>
                  <a:pt x="469" y="0"/>
                  <a:pt x="541" y="0"/>
                </a:cubicBezTo>
                <a:lnTo>
                  <a:pt x="541" y="0"/>
                </a:lnTo>
                <a:cubicBezTo>
                  <a:pt x="638" y="0"/>
                  <a:pt x="724" y="18"/>
                  <a:pt x="792" y="50"/>
                </a:cubicBezTo>
                <a:lnTo>
                  <a:pt x="792" y="50"/>
                </a:lnTo>
                <a:cubicBezTo>
                  <a:pt x="867" y="86"/>
                  <a:pt x="921" y="136"/>
                  <a:pt x="964" y="200"/>
                </a:cubicBezTo>
                <a:lnTo>
                  <a:pt x="964" y="200"/>
                </a:lnTo>
                <a:cubicBezTo>
                  <a:pt x="1004" y="261"/>
                  <a:pt x="1025" y="333"/>
                  <a:pt x="1025" y="412"/>
                </a:cubicBezTo>
                <a:lnTo>
                  <a:pt x="1025" y="412"/>
                </a:lnTo>
                <a:cubicBezTo>
                  <a:pt x="1025" y="484"/>
                  <a:pt x="1014" y="552"/>
                  <a:pt x="986" y="613"/>
                </a:cubicBezTo>
                <a:lnTo>
                  <a:pt x="986" y="613"/>
                </a:lnTo>
                <a:cubicBezTo>
                  <a:pt x="964" y="674"/>
                  <a:pt x="928" y="735"/>
                  <a:pt x="874" y="803"/>
                </a:cubicBezTo>
                <a:lnTo>
                  <a:pt x="874" y="803"/>
                </a:lnTo>
                <a:cubicBezTo>
                  <a:pt x="821" y="864"/>
                  <a:pt x="731" y="961"/>
                  <a:pt x="602" y="1079"/>
                </a:cubicBezTo>
                <a:lnTo>
                  <a:pt x="405" y="1262"/>
                </a:lnTo>
                <a:lnTo>
                  <a:pt x="405" y="1280"/>
                </a:lnTo>
                <a:lnTo>
                  <a:pt x="1068" y="1280"/>
                </a:lnTo>
                <a:lnTo>
                  <a:pt x="1068" y="1549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7197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434269" y="1241274"/>
            <a:ext cx="1554464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spc="600" dirty="0">
                <a:latin typeface="Nunito Light" charset="0"/>
                <a:ea typeface="Nunito Light" charset="0"/>
                <a:cs typeface="Nunito Light" charset="0"/>
              </a:rPr>
              <a:t>User-friendly </a:t>
            </a:r>
            <a:r>
              <a:rPr lang="en-US" sz="8000" b="1" spc="600" dirty="0" err="1">
                <a:latin typeface="Nunito Light" charset="0"/>
                <a:ea typeface="Nunito Light" charset="0"/>
                <a:cs typeface="Nunito Light" charset="0"/>
              </a:rPr>
              <a:t>zložitosť</a:t>
            </a:r>
            <a:r>
              <a:rPr lang="en-US" sz="8000" b="1" spc="600" dirty="0">
                <a:latin typeface="Nunito Light" charset="0"/>
                <a:ea typeface="Nunito Light" charset="0"/>
                <a:cs typeface="Nunito Light" charset="0"/>
              </a:rPr>
              <a:t> </a:t>
            </a:r>
            <a:r>
              <a:rPr lang="en-US" sz="8000" b="1" spc="600" dirty="0" err="1">
                <a:latin typeface="Nunito Light" charset="0"/>
                <a:ea typeface="Nunito Light" charset="0"/>
                <a:cs typeface="Nunito Light" charset="0"/>
              </a:rPr>
              <a:t>riešenia</a:t>
            </a:r>
            <a:endParaRPr lang="en-US" sz="8000" b="1" spc="600" dirty="0">
              <a:latin typeface="Nunito Light" charset="0"/>
              <a:ea typeface="Nunito Light" charset="0"/>
              <a:cs typeface="Nunito Light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1748824" y="6947421"/>
            <a:ext cx="347962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Otvorenie</a:t>
            </a:r>
            <a:r>
              <a:rPr lang="en-US" sz="32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webstránky</a:t>
            </a:r>
            <a:r>
              <a:rPr lang="en-US" sz="32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na</a:t>
            </a:r>
            <a:r>
              <a:rPr lang="en-US" sz="32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cudzom</a:t>
            </a:r>
            <a:r>
              <a:rPr lang="en-US" sz="32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zariadení</a:t>
            </a:r>
            <a:endParaRPr lang="en-US" sz="32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5286976" y="6281498"/>
            <a:ext cx="3479620" cy="604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Verifikácia</a:t>
            </a:r>
            <a:endParaRPr lang="en-US" sz="32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817938" y="4926072"/>
            <a:ext cx="3479620" cy="1143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Výber</a:t>
            </a:r>
            <a:r>
              <a:rPr lang="en-US" sz="32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verifikačnej</a:t>
            </a:r>
            <a:endParaRPr lang="en-US" sz="32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  <a:p>
            <a:pPr algn="ctr">
              <a:lnSpc>
                <a:spcPts val="4200"/>
              </a:lnSpc>
            </a:pP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metódy</a:t>
            </a:r>
            <a:endParaRPr lang="en-US" sz="32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076668" y="6979033"/>
            <a:ext cx="34796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Otvorenie</a:t>
            </a:r>
            <a:r>
              <a:rPr lang="en-US" sz="32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iOS </a:t>
            </a:r>
            <a:r>
              <a:rPr lang="en-US" sz="32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aplikácie</a:t>
            </a:r>
            <a:endParaRPr lang="en-US" sz="32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525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/>
          <p:cNvSpPr txBox="1"/>
          <p:nvPr/>
        </p:nvSpPr>
        <p:spPr>
          <a:xfrm>
            <a:off x="5046625" y="1241274"/>
            <a:ext cx="143199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spc="600" dirty="0" err="1">
                <a:latin typeface="Nunito Light" charset="0"/>
                <a:ea typeface="Nunito Light" charset="0"/>
                <a:cs typeface="Nunito Light" charset="0"/>
              </a:rPr>
              <a:t>Použité</a:t>
            </a:r>
            <a:r>
              <a:rPr lang="en-US" sz="8000" b="1" spc="600" dirty="0">
                <a:latin typeface="Nunito Light" charset="0"/>
                <a:ea typeface="Nunito Light" charset="0"/>
                <a:cs typeface="Nunito Light" charset="0"/>
              </a:rPr>
              <a:t> </a:t>
            </a:r>
            <a:r>
              <a:rPr lang="en-US" sz="8000" b="1" spc="600" dirty="0" err="1">
                <a:latin typeface="Nunito Light" charset="0"/>
                <a:ea typeface="Nunito Light" charset="0"/>
                <a:cs typeface="Nunito Light" charset="0"/>
              </a:rPr>
              <a:t>technológie</a:t>
            </a:r>
            <a:r>
              <a:rPr lang="en-US" sz="8000" b="1" spc="600" dirty="0">
                <a:latin typeface="Nunito Light" charset="0"/>
                <a:ea typeface="Nunito Light" charset="0"/>
                <a:cs typeface="Nunito Light" charset="0"/>
              </a:rPr>
              <a:t> a </a:t>
            </a:r>
            <a:r>
              <a:rPr lang="en-US" sz="8000" b="1" spc="600" dirty="0" err="1">
                <a:latin typeface="Nunito Light" charset="0"/>
                <a:ea typeface="Nunito Light" charset="0"/>
                <a:cs typeface="Nunito Light" charset="0"/>
              </a:rPr>
              <a:t>jazyky</a:t>
            </a:r>
            <a:endParaRPr lang="en-US" sz="8000" b="1" spc="600" dirty="0">
              <a:latin typeface="Nunito Light" charset="0"/>
              <a:ea typeface="Nunito Light" charset="0"/>
              <a:cs typeface="Nunito Light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8DE1B29-2F58-2543-AAE8-16828E06C996}"/>
              </a:ext>
            </a:extLst>
          </p:cNvPr>
          <p:cNvSpPr/>
          <p:nvPr/>
        </p:nvSpPr>
        <p:spPr>
          <a:xfrm>
            <a:off x="4259762" y="3922263"/>
            <a:ext cx="4820550" cy="2985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K" sz="5000" b="1" dirty="0"/>
              <a:t>Passer</a:t>
            </a:r>
          </a:p>
          <a:p>
            <a:endParaRPr lang="en-SK" b="1" dirty="0"/>
          </a:p>
          <a:p>
            <a:r>
              <a:rPr lang="en-SK" b="1" dirty="0"/>
              <a:t>Swift</a:t>
            </a:r>
          </a:p>
          <a:p>
            <a:r>
              <a:rPr lang="en-SK" sz="3000" dirty="0"/>
              <a:t>SwiftUI, Foundation a ďalšie</a:t>
            </a:r>
            <a:endParaRPr lang="en-SK" b="1" dirty="0"/>
          </a:p>
          <a:p>
            <a:endParaRPr lang="en-SK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7C67CAF-3AE2-8C45-A84D-45E2A7F875A5}"/>
              </a:ext>
            </a:extLst>
          </p:cNvPr>
          <p:cNvSpPr/>
          <p:nvPr/>
        </p:nvSpPr>
        <p:spPr>
          <a:xfrm>
            <a:off x="11447275" y="3922264"/>
            <a:ext cx="1975221" cy="25237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K" sz="5000" b="1" dirty="0"/>
              <a:t>Server</a:t>
            </a:r>
          </a:p>
          <a:p>
            <a:endParaRPr lang="en-SK" b="1" dirty="0"/>
          </a:p>
          <a:p>
            <a:r>
              <a:rPr lang="en-SK" b="1" dirty="0"/>
              <a:t>Python</a:t>
            </a:r>
          </a:p>
          <a:p>
            <a:r>
              <a:rPr lang="en-SK" sz="3300" dirty="0"/>
              <a:t>Flask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2151B1-04F2-2741-8277-428C9600738F}"/>
              </a:ext>
            </a:extLst>
          </p:cNvPr>
          <p:cNvSpPr/>
          <p:nvPr/>
        </p:nvSpPr>
        <p:spPr>
          <a:xfrm>
            <a:off x="17525512" y="3922263"/>
            <a:ext cx="4732386" cy="30315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K" sz="5000" b="1" dirty="0"/>
              <a:t>Webstránka</a:t>
            </a:r>
          </a:p>
          <a:p>
            <a:endParaRPr lang="en-SK" b="1" dirty="0"/>
          </a:p>
          <a:p>
            <a:r>
              <a:rPr lang="en-SK" b="1" dirty="0"/>
              <a:t>HTML, CSS, JavaScript</a:t>
            </a:r>
          </a:p>
          <a:p>
            <a:r>
              <a:rPr lang="en-SK" sz="3300" dirty="0"/>
              <a:t>Q</a:t>
            </a:r>
            <a:r>
              <a:rPr lang="en-GB" sz="3300" dirty="0"/>
              <a:t>R</a:t>
            </a:r>
            <a:r>
              <a:rPr lang="en-SK" sz="3300" dirty="0"/>
              <a:t>code.js</a:t>
            </a:r>
          </a:p>
          <a:p>
            <a:endParaRPr lang="en-SK" b="1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2C1D370-C8CC-354E-8EDE-DBFF2522B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85" y="3975428"/>
            <a:ext cx="926889" cy="765223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57E4589-8763-F142-BDAB-7FB6A8071F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4444" y="3975428"/>
            <a:ext cx="926889" cy="765223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CD1B153C-E2BF-6549-8E84-ABD8293E79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2681" y="3975428"/>
            <a:ext cx="926889" cy="7652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0CAA95-5056-C742-B27F-1E2455338C2F}"/>
              </a:ext>
            </a:extLst>
          </p:cNvPr>
          <p:cNvSpPr txBox="1"/>
          <p:nvPr/>
        </p:nvSpPr>
        <p:spPr>
          <a:xfrm>
            <a:off x="677333" y="5210274"/>
            <a:ext cx="1354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Jazyk: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AC75FB-902C-AB49-9065-0445C0750411}"/>
              </a:ext>
            </a:extLst>
          </p:cNvPr>
          <p:cNvSpPr txBox="1"/>
          <p:nvPr/>
        </p:nvSpPr>
        <p:spPr>
          <a:xfrm>
            <a:off x="677333" y="5735421"/>
            <a:ext cx="2549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Framework: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2A59EA-452E-904B-B8AB-BE96DEFC5F61}"/>
              </a:ext>
            </a:extLst>
          </p:cNvPr>
          <p:cNvSpPr txBox="1"/>
          <p:nvPr/>
        </p:nvSpPr>
        <p:spPr>
          <a:xfrm>
            <a:off x="677333" y="7453149"/>
            <a:ext cx="26068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Bezpečnosť: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EB6570-DA55-634C-AFCD-EC770A6C9A33}"/>
              </a:ext>
            </a:extLst>
          </p:cNvPr>
          <p:cNvSpPr txBox="1"/>
          <p:nvPr/>
        </p:nvSpPr>
        <p:spPr>
          <a:xfrm>
            <a:off x="4259762" y="7453148"/>
            <a:ext cx="20922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AES</a:t>
            </a:r>
          </a:p>
          <a:p>
            <a:r>
              <a:rPr lang="en-SK" dirty="0"/>
              <a:t>EDHC</a:t>
            </a:r>
          </a:p>
          <a:p>
            <a:r>
              <a:rPr lang="en-SK" dirty="0"/>
              <a:t>Biometria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7CA2015-11DB-444E-903F-4D6ACC84187E}"/>
              </a:ext>
            </a:extLst>
          </p:cNvPr>
          <p:cNvSpPr txBox="1"/>
          <p:nvPr/>
        </p:nvSpPr>
        <p:spPr>
          <a:xfrm>
            <a:off x="11447275" y="7574667"/>
            <a:ext cx="1580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HTTPS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86A2EE1-BBCC-9844-9ED9-4F039C24A021}"/>
              </a:ext>
            </a:extLst>
          </p:cNvPr>
          <p:cNvSpPr txBox="1"/>
          <p:nvPr/>
        </p:nvSpPr>
        <p:spPr>
          <a:xfrm>
            <a:off x="17525512" y="7500844"/>
            <a:ext cx="1580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HTTPS</a:t>
            </a:r>
          </a:p>
        </p:txBody>
      </p:sp>
    </p:spTree>
    <p:extLst>
      <p:ext uri="{BB962C8B-B14F-4D97-AF65-F5344CB8AC3E}">
        <p14:creationId xmlns:p14="http://schemas.microsoft.com/office/powerpoint/2010/main" val="29743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858390" y="4477832"/>
            <a:ext cx="4092370" cy="4233061"/>
            <a:chOff x="-858390" y="4477832"/>
            <a:chExt cx="4092370" cy="4233061"/>
          </a:xfrm>
        </p:grpSpPr>
        <p:sp>
          <p:nvSpPr>
            <p:cNvPr id="6" name="Freeform 5"/>
            <p:cNvSpPr>
              <a:spLocks noChangeArrowheads="1"/>
            </p:cNvSpPr>
            <p:nvPr/>
          </p:nvSpPr>
          <p:spPr bwMode="auto">
            <a:xfrm>
              <a:off x="2099658" y="6974920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7" name="Freeform 6"/>
            <p:cNvSpPr>
              <a:spLocks noChangeArrowheads="1"/>
            </p:cNvSpPr>
            <p:nvPr/>
          </p:nvSpPr>
          <p:spPr bwMode="auto">
            <a:xfrm>
              <a:off x="1777142" y="4477832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8" name="Freeform 7"/>
            <p:cNvSpPr>
              <a:spLocks noChangeArrowheads="1"/>
            </p:cNvSpPr>
            <p:nvPr/>
          </p:nvSpPr>
          <p:spPr bwMode="auto">
            <a:xfrm>
              <a:off x="-525459" y="4477832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-858390" y="4477832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8137965" y="4507271"/>
            <a:ext cx="1659429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21549F-1728-5B45-9F61-87099B945D2F}"/>
              </a:ext>
            </a:extLst>
          </p:cNvPr>
          <p:cNvSpPr txBox="1"/>
          <p:nvPr/>
        </p:nvSpPr>
        <p:spPr>
          <a:xfrm>
            <a:off x="4752136" y="4351747"/>
            <a:ext cx="12379286" cy="3742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4000"/>
              </a:lnSpc>
            </a:pPr>
            <a:r>
              <a:rPr lang="en-US" sz="15000" b="1" spc="6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Vyhodnotenie</a:t>
            </a:r>
            <a:endParaRPr lang="en-US" sz="15000" b="1" spc="6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  <a:p>
            <a:pPr>
              <a:lnSpc>
                <a:spcPts val="14000"/>
              </a:lnSpc>
            </a:pPr>
            <a:r>
              <a:rPr lang="en-US" sz="15000" b="1" spc="6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problému</a:t>
            </a:r>
            <a:endParaRPr lang="en-US" sz="15000" b="1" spc="6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669F93-66EB-7741-A9DA-DF89453F6931}"/>
              </a:ext>
            </a:extLst>
          </p:cNvPr>
          <p:cNvSpPr txBox="1"/>
          <p:nvPr/>
        </p:nvSpPr>
        <p:spPr>
          <a:xfrm>
            <a:off x="4752136" y="8139034"/>
            <a:ext cx="2710999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Sumarizácia</a:t>
            </a:r>
            <a:endParaRPr lang="en-US" sz="3400" spc="3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63615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TextBox 311"/>
          <p:cNvSpPr txBox="1"/>
          <p:nvPr/>
        </p:nvSpPr>
        <p:spPr>
          <a:xfrm>
            <a:off x="3481108" y="5678106"/>
            <a:ext cx="17460101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0" b="1" spc="300" dirty="0" err="1">
                <a:latin typeface="Nunito" charset="0"/>
                <a:ea typeface="Nunito" charset="0"/>
                <a:cs typeface="Nunito" charset="0"/>
              </a:rPr>
              <a:t>Ďakujem</a:t>
            </a:r>
            <a:r>
              <a:rPr lang="en-US" sz="14000" b="1" spc="300" dirty="0">
                <a:latin typeface="Nunito" charset="0"/>
                <a:ea typeface="Nunito" charset="0"/>
                <a:cs typeface="Nunito" charset="0"/>
              </a:rPr>
              <a:t> za </a:t>
            </a:r>
            <a:r>
              <a:rPr lang="en-US" sz="14000" b="1" spc="300" dirty="0" err="1">
                <a:latin typeface="Nunito" charset="0"/>
                <a:ea typeface="Nunito" charset="0"/>
                <a:cs typeface="Nunito" charset="0"/>
              </a:rPr>
              <a:t>pozornosť</a:t>
            </a:r>
            <a:endParaRPr lang="en-US" sz="14000" b="1" spc="300" dirty="0"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313" name="TextBox 312"/>
          <p:cNvSpPr txBox="1"/>
          <p:nvPr/>
        </p:nvSpPr>
        <p:spPr>
          <a:xfrm>
            <a:off x="10733146" y="7709723"/>
            <a:ext cx="29113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spc="600" dirty="0">
                <a:latin typeface="Nunito" charset="0"/>
                <a:ea typeface="Nunito" charset="0"/>
                <a:cs typeface="Nunito" charset="0"/>
              </a:rPr>
              <a:t>PETER ČUŘÍK</a:t>
            </a:r>
          </a:p>
        </p:txBody>
      </p:sp>
      <p:grpSp>
        <p:nvGrpSpPr>
          <p:cNvPr id="130" name="Group 129"/>
          <p:cNvGrpSpPr/>
          <p:nvPr/>
        </p:nvGrpSpPr>
        <p:grpSpPr>
          <a:xfrm>
            <a:off x="0" y="-1582768"/>
            <a:ext cx="24535152" cy="4304369"/>
            <a:chOff x="0" y="-156114"/>
            <a:chExt cx="24535152" cy="4304369"/>
          </a:xfrm>
        </p:grpSpPr>
        <p:sp>
          <p:nvSpPr>
            <p:cNvPr id="131" name="Freeform 130"/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2" name="Freeform 131"/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3" name="Freeform 132"/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4" name="Freeform 133"/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5" name="Freeform 134"/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6" name="Freeform 135"/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7" name="Freeform 136"/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8" name="Freeform 137"/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9" name="Freeform 138"/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0" name="Freeform 139"/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1" name="Freeform 13"/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2" name="Freeform 14"/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3" name="Freeform 15"/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4" name="Freeform 16"/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5" name="Freeform 17"/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6" name="Freeform 18"/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7" name="Freeform 19"/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8" name="Freeform 20"/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9" name="Freeform 21"/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0" name="Freeform 22"/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1" name="Freeform 23"/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2" name="Freeform 24"/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3" name="Freeform 25"/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4" name="Freeform 26"/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5" name="Freeform 12"/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134176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TextBox 311"/>
          <p:cNvSpPr txBox="1"/>
          <p:nvPr/>
        </p:nvSpPr>
        <p:spPr>
          <a:xfrm>
            <a:off x="6806582" y="2575728"/>
            <a:ext cx="10764485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0" b="1" spc="300" dirty="0" err="1">
                <a:latin typeface="Nunito" charset="0"/>
                <a:ea typeface="Nunito" charset="0"/>
                <a:cs typeface="Nunito" charset="0"/>
              </a:rPr>
              <a:t>Otázky</a:t>
            </a:r>
            <a:r>
              <a:rPr lang="en-US" sz="11000" b="1" spc="300" dirty="0"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11000" b="1" spc="300" dirty="0" err="1">
                <a:latin typeface="Nunito" charset="0"/>
                <a:ea typeface="Nunito" charset="0"/>
                <a:cs typeface="Nunito" charset="0"/>
              </a:rPr>
              <a:t>oponenta</a:t>
            </a:r>
            <a:endParaRPr lang="en-US" sz="11000" b="1" spc="300" dirty="0">
              <a:latin typeface="Nunito" charset="0"/>
              <a:ea typeface="Nunito" charset="0"/>
              <a:cs typeface="Nunito" charset="0"/>
            </a:endParaRPr>
          </a:p>
        </p:txBody>
      </p:sp>
      <p:grpSp>
        <p:nvGrpSpPr>
          <p:cNvPr id="130" name="Group 129"/>
          <p:cNvGrpSpPr/>
          <p:nvPr/>
        </p:nvGrpSpPr>
        <p:grpSpPr>
          <a:xfrm>
            <a:off x="0" y="-1582768"/>
            <a:ext cx="24535152" cy="4304369"/>
            <a:chOff x="0" y="-156114"/>
            <a:chExt cx="24535152" cy="4304369"/>
          </a:xfrm>
        </p:grpSpPr>
        <p:sp>
          <p:nvSpPr>
            <p:cNvPr id="131" name="Freeform 130"/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2" name="Freeform 131"/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3" name="Freeform 132"/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4" name="Freeform 133"/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5" name="Freeform 134"/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6" name="Freeform 135"/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7" name="Freeform 136"/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8" name="Freeform 137"/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39" name="Freeform 138"/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0" name="Freeform 139"/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1" name="Freeform 13"/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2" name="Freeform 14"/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3" name="Freeform 15"/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4" name="Freeform 16"/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5" name="Freeform 17"/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6" name="Freeform 18"/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7" name="Freeform 19"/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8" name="Freeform 20"/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49" name="Freeform 21"/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0" name="Freeform 22"/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1" name="Freeform 23"/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2" name="Freeform 24"/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3" name="Freeform 25"/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4" name="Freeform 26"/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155" name="Freeform 12"/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FFD54DC2-EFA7-374B-ACA8-35F0438F44FC}"/>
              </a:ext>
            </a:extLst>
          </p:cNvPr>
          <p:cNvSpPr txBox="1"/>
          <p:nvPr/>
        </p:nvSpPr>
        <p:spPr>
          <a:xfrm>
            <a:off x="3124200" y="5455421"/>
            <a:ext cx="1593417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Str.39: ”Je zbytočné autentizovať vstup do niečoho, kde nič nie je.”</a:t>
            </a:r>
          </a:p>
          <a:p>
            <a:r>
              <a:rPr lang="sk-SK" dirty="0"/>
              <a:t>Aj informácia že niečo (</a:t>
            </a:r>
            <a:r>
              <a:rPr lang="sk-SK" dirty="0" err="1"/>
              <a:t>ne</a:t>
            </a:r>
            <a:r>
              <a:rPr lang="sk-SK" dirty="0"/>
              <a:t>)existuje je niekedy podstatná. Uveďte príklad.</a:t>
            </a:r>
          </a:p>
          <a:p>
            <a:endParaRPr lang="en-SK" dirty="0"/>
          </a:p>
          <a:p>
            <a:r>
              <a:rPr lang="sk-SK" dirty="0"/>
              <a:t>Z obrázku č.19 vyplýva, že dešifrovanie sa deje mimo SE. Môže kľúč opustiť SE?</a:t>
            </a:r>
          </a:p>
          <a:p>
            <a:r>
              <a:rPr lang="sk-SK" dirty="0"/>
              <a:t>Kde sa teda musí (de)šifrovať?</a:t>
            </a:r>
            <a:endParaRPr lang="en-SK" dirty="0"/>
          </a:p>
        </p:txBody>
      </p:sp>
      <p:sp>
        <p:nvSpPr>
          <p:cNvPr id="31" name="Pentagon 30">
            <a:extLst>
              <a:ext uri="{FF2B5EF4-FFF2-40B4-BE49-F238E27FC236}">
                <a16:creationId xmlns:a16="http://schemas.microsoft.com/office/drawing/2014/main" id="{BBEF2BCB-74F3-FE47-A288-56B81B7C828E}"/>
              </a:ext>
            </a:extLst>
          </p:cNvPr>
          <p:cNvSpPr/>
          <p:nvPr/>
        </p:nvSpPr>
        <p:spPr>
          <a:xfrm>
            <a:off x="2563436" y="5663898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32" name="Pentagon 31">
            <a:extLst>
              <a:ext uri="{FF2B5EF4-FFF2-40B4-BE49-F238E27FC236}">
                <a16:creationId xmlns:a16="http://schemas.microsoft.com/office/drawing/2014/main" id="{17D2FD8D-4C19-BA4B-BF72-41C5A20CA643}"/>
              </a:ext>
            </a:extLst>
          </p:cNvPr>
          <p:cNvSpPr/>
          <p:nvPr/>
        </p:nvSpPr>
        <p:spPr>
          <a:xfrm>
            <a:off x="2563436" y="7294019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5387699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138966B4-1ADC-A14F-B21A-DE4CF90C22C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" b="-159"/>
          <a:stretch/>
        </p:blipFill>
        <p:spPr>
          <a:xfrm>
            <a:off x="12683176" y="2780669"/>
            <a:ext cx="9483516" cy="778755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88825" y="3147774"/>
            <a:ext cx="0" cy="7420454"/>
          </a:xfrm>
          <a:prstGeom prst="line">
            <a:avLst/>
          </a:prstGeom>
          <a:ln w="19050"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CF6ABE2-B895-2942-A08B-1AA1C467097D}"/>
              </a:ext>
            </a:extLst>
          </p:cNvPr>
          <p:cNvSpPr txBox="1"/>
          <p:nvPr/>
        </p:nvSpPr>
        <p:spPr>
          <a:xfrm>
            <a:off x="3312375" y="6534834"/>
            <a:ext cx="5118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Obrázok k druhej otázke:</a:t>
            </a:r>
          </a:p>
        </p:txBody>
      </p:sp>
    </p:spTree>
    <p:extLst>
      <p:ext uri="{BB962C8B-B14F-4D97-AF65-F5344CB8AC3E}">
        <p14:creationId xmlns:p14="http://schemas.microsoft.com/office/powerpoint/2010/main" val="3423246292"/>
      </p:ext>
    </p:extLst>
  </p:cSld>
  <p:clrMapOvr>
    <a:masterClrMapping/>
  </p:clrMapOvr>
  <p:transition advClick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01A05E1-936B-EA4C-B173-60BAFAEF88B2}"/>
              </a:ext>
            </a:extLst>
          </p:cNvPr>
          <p:cNvSpPr/>
          <p:nvPr/>
        </p:nvSpPr>
        <p:spPr>
          <a:xfrm>
            <a:off x="13338427" y="4270239"/>
            <a:ext cx="3608680" cy="599371"/>
          </a:xfrm>
          <a:prstGeom prst="roundRect">
            <a:avLst/>
          </a:prstGeom>
          <a:solidFill>
            <a:srgbClr val="0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811" y="8114517"/>
            <a:ext cx="1665379" cy="1665379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2145997" y="6122385"/>
            <a:ext cx="22365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pc="300" dirty="0">
                <a:solidFill>
                  <a:schemeClr val="bg1"/>
                </a:solidFill>
                <a:latin typeface="Nunito" charset="0"/>
                <a:ea typeface="Nunito" charset="0"/>
                <a:cs typeface="Nunito" charset="0"/>
              </a:rPr>
              <a:t>password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D2F91D-146A-8843-B982-6232DDBBDB49}"/>
              </a:ext>
            </a:extLst>
          </p:cNvPr>
          <p:cNvSpPr txBox="1"/>
          <p:nvPr/>
        </p:nvSpPr>
        <p:spPr>
          <a:xfrm>
            <a:off x="1428865" y="4244472"/>
            <a:ext cx="6957354" cy="10926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sz="6500" b="1" dirty="0">
                <a:latin typeface="+mj-lt"/>
              </a:rPr>
              <a:t>Password manager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22272A-AF84-0C43-A6F6-D9CF52478BBC}"/>
              </a:ext>
            </a:extLst>
          </p:cNvPr>
          <p:cNvSpPr txBox="1"/>
          <p:nvPr/>
        </p:nvSpPr>
        <p:spPr>
          <a:xfrm>
            <a:off x="1873016" y="5754247"/>
            <a:ext cx="94997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Uchováva heslá alebo vo všeobecnosti položky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D50F486-1557-E84E-8745-64DD668DAA2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333" y="8114518"/>
            <a:ext cx="1665379" cy="16653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DA07708-A814-EF4B-85FE-CE0FC6478B0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811" y="9779897"/>
            <a:ext cx="1665379" cy="166537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5399E10-88AA-1641-9980-05AD9DAD05F8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333" y="9779898"/>
            <a:ext cx="1665379" cy="1665379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5349" y="4202653"/>
            <a:ext cx="3605106" cy="3359455"/>
          </a:xfrm>
          <a:prstGeom prst="rect">
            <a:avLst/>
          </a:prstGeom>
        </p:spPr>
      </p:pic>
      <p:sp>
        <p:nvSpPr>
          <p:cNvPr id="5" name="Arc 4">
            <a:extLst>
              <a:ext uri="{FF2B5EF4-FFF2-40B4-BE49-F238E27FC236}">
                <a16:creationId xmlns:a16="http://schemas.microsoft.com/office/drawing/2014/main" id="{67DDE7A8-8AA2-8C47-B7E6-356FD6FEE884}"/>
              </a:ext>
            </a:extLst>
          </p:cNvPr>
          <p:cNvSpPr/>
          <p:nvPr/>
        </p:nvSpPr>
        <p:spPr>
          <a:xfrm>
            <a:off x="15695554" y="5677823"/>
            <a:ext cx="6408245" cy="5978209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31082CE5-B545-C140-8816-11844F8CF973}"/>
              </a:ext>
            </a:extLst>
          </p:cNvPr>
          <p:cNvSpPr/>
          <p:nvPr/>
        </p:nvSpPr>
        <p:spPr>
          <a:xfrm flipH="1">
            <a:off x="12492523" y="5677824"/>
            <a:ext cx="6408245" cy="5978209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74C6F6-36E0-634E-8588-EB16225F9EDD}"/>
              </a:ext>
            </a:extLst>
          </p:cNvPr>
          <p:cNvCxnSpPr/>
          <p:nvPr/>
        </p:nvCxnSpPr>
        <p:spPr>
          <a:xfrm>
            <a:off x="12492523" y="8666927"/>
            <a:ext cx="0" cy="3516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F6ED21-6294-424C-9011-E2D620D5B733}"/>
              </a:ext>
            </a:extLst>
          </p:cNvPr>
          <p:cNvCxnSpPr/>
          <p:nvPr/>
        </p:nvCxnSpPr>
        <p:spPr>
          <a:xfrm>
            <a:off x="22103799" y="8529830"/>
            <a:ext cx="0" cy="3516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45EB8866-E0C0-344D-A60F-62CBA28A10B4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1560" y="8114518"/>
            <a:ext cx="1665379" cy="1665379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49C1ED8-2964-1E4B-A3D3-02D73A90E94A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1560" y="9779898"/>
            <a:ext cx="1665379" cy="16653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8654D6-E432-7045-9861-A8A162A1C42B}"/>
              </a:ext>
            </a:extLst>
          </p:cNvPr>
          <p:cNvSpPr txBox="1"/>
          <p:nvPr/>
        </p:nvSpPr>
        <p:spPr>
          <a:xfrm>
            <a:off x="13767955" y="7904453"/>
            <a:ext cx="1075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Item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A57E938-01CF-E94B-958B-7D8BEC7DA579}"/>
              </a:ext>
            </a:extLst>
          </p:cNvPr>
          <p:cNvSpPr txBox="1"/>
          <p:nvPr/>
        </p:nvSpPr>
        <p:spPr>
          <a:xfrm>
            <a:off x="16434109" y="7904453"/>
            <a:ext cx="1075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Item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DF54E1B-32E9-DF4E-AD3A-2208D39151D4}"/>
              </a:ext>
            </a:extLst>
          </p:cNvPr>
          <p:cNvSpPr txBox="1"/>
          <p:nvPr/>
        </p:nvSpPr>
        <p:spPr>
          <a:xfrm>
            <a:off x="19100263" y="7904453"/>
            <a:ext cx="1075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Item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B588AC2-2972-D04B-8C5E-92E72F9D0E47}"/>
              </a:ext>
            </a:extLst>
          </p:cNvPr>
          <p:cNvSpPr txBox="1"/>
          <p:nvPr/>
        </p:nvSpPr>
        <p:spPr>
          <a:xfrm>
            <a:off x="19092231" y="9594778"/>
            <a:ext cx="1075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Item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04A36C5-764E-4B46-A9C2-3D630B5861F3}"/>
              </a:ext>
            </a:extLst>
          </p:cNvPr>
          <p:cNvSpPr txBox="1"/>
          <p:nvPr/>
        </p:nvSpPr>
        <p:spPr>
          <a:xfrm>
            <a:off x="16462390" y="9604205"/>
            <a:ext cx="1075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Item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20585F-2186-1D40-93A7-BDFC41C439E4}"/>
              </a:ext>
            </a:extLst>
          </p:cNvPr>
          <p:cNvSpPr txBox="1"/>
          <p:nvPr/>
        </p:nvSpPr>
        <p:spPr>
          <a:xfrm>
            <a:off x="13832549" y="9613632"/>
            <a:ext cx="10759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Item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F22F20-6484-894B-BF40-80D33329413F}"/>
              </a:ext>
            </a:extLst>
          </p:cNvPr>
          <p:cNvSpPr txBox="1"/>
          <p:nvPr/>
        </p:nvSpPr>
        <p:spPr>
          <a:xfrm>
            <a:off x="13571663" y="4331397"/>
            <a:ext cx="314220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sz="2500" spc="300" dirty="0">
                <a:solidFill>
                  <a:schemeClr val="bg1"/>
                </a:solidFill>
              </a:rPr>
              <a:t>Master password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E257735-6727-C041-86B4-EFDDB89BC14E}"/>
              </a:ext>
            </a:extLst>
          </p:cNvPr>
          <p:cNvGrpSpPr/>
          <p:nvPr/>
        </p:nvGrpSpPr>
        <p:grpSpPr>
          <a:xfrm>
            <a:off x="0" y="-1582768"/>
            <a:ext cx="24535152" cy="4304369"/>
            <a:chOff x="0" y="-156114"/>
            <a:chExt cx="24535152" cy="4304369"/>
          </a:xfrm>
        </p:grpSpPr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7EF0C69-862C-9A40-9A95-CD88152C5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78291" y="2431564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401A2205-BB1B-1A4A-BAF3-D7029E978C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9221" y="-88970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48" name="Freeform 47">
              <a:extLst>
                <a:ext uri="{FF2B5EF4-FFF2-40B4-BE49-F238E27FC236}">
                  <a16:creationId xmlns:a16="http://schemas.microsoft.com/office/drawing/2014/main" id="{C376CF45-2A6B-A54E-9233-AB0942ACA8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76620" y="-88970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140E7448-1886-7B45-B3AD-4DD4AE7CF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20243" y="-88970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A8902A83-DB79-A04C-AC16-8602683441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77877" y="-88971"/>
              <a:ext cx="2785824" cy="3142198"/>
            </a:xfrm>
            <a:custGeom>
              <a:avLst/>
              <a:gdLst>
                <a:gd name="T0" fmla="*/ 2126 w 2826"/>
                <a:gd name="T1" fmla="*/ 0 h 3188"/>
                <a:gd name="T2" fmla="*/ 0 w 2826"/>
                <a:gd name="T3" fmla="*/ 1954 h 3188"/>
                <a:gd name="T4" fmla="*/ 2825 w 2826"/>
                <a:gd name="T5" fmla="*/ 3187 h 3188"/>
                <a:gd name="T6" fmla="*/ 2782 w 2826"/>
                <a:gd name="T7" fmla="*/ 0 h 3188"/>
                <a:gd name="T8" fmla="*/ 2126 w 2826"/>
                <a:gd name="T9" fmla="*/ 0 h 3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6" h="3188">
                  <a:moveTo>
                    <a:pt x="2126" y="0"/>
                  </a:moveTo>
                  <a:lnTo>
                    <a:pt x="0" y="1954"/>
                  </a:lnTo>
                  <a:lnTo>
                    <a:pt x="2825" y="3187"/>
                  </a:lnTo>
                  <a:lnTo>
                    <a:pt x="2782" y="0"/>
                  </a:lnTo>
                  <a:lnTo>
                    <a:pt x="212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399FDA6B-A9C4-0147-A487-2EA3088529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608342" y="-88971"/>
              <a:ext cx="2168684" cy="1925303"/>
            </a:xfrm>
            <a:custGeom>
              <a:avLst/>
              <a:gdLst>
                <a:gd name="T0" fmla="*/ 0 w 2199"/>
                <a:gd name="T1" fmla="*/ 0 h 1955"/>
                <a:gd name="T2" fmla="*/ 72 w 2199"/>
                <a:gd name="T3" fmla="*/ 1954 h 1955"/>
                <a:gd name="T4" fmla="*/ 2198 w 2199"/>
                <a:gd name="T5" fmla="*/ 0 h 1955"/>
                <a:gd name="T6" fmla="*/ 0 w 2199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9" h="1955">
                  <a:moveTo>
                    <a:pt x="0" y="0"/>
                  </a:moveTo>
                  <a:lnTo>
                    <a:pt x="72" y="1954"/>
                  </a:lnTo>
                  <a:lnTo>
                    <a:pt x="219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96E94847-6E49-D941-9775-9D4246A273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88518" y="-88734"/>
              <a:ext cx="2811899" cy="1925303"/>
            </a:xfrm>
            <a:custGeom>
              <a:avLst/>
              <a:gdLst>
                <a:gd name="T0" fmla="*/ 0 w 2852"/>
                <a:gd name="T1" fmla="*/ 0 h 1955"/>
                <a:gd name="T2" fmla="*/ 2851 w 2852"/>
                <a:gd name="T3" fmla="*/ 1954 h 1955"/>
                <a:gd name="T4" fmla="*/ 2779 w 2852"/>
                <a:gd name="T5" fmla="*/ 0 h 1955"/>
                <a:gd name="T6" fmla="*/ 0 w 2852"/>
                <a:gd name="T7" fmla="*/ 0 h 1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52" h="1955">
                  <a:moveTo>
                    <a:pt x="0" y="0"/>
                  </a:moveTo>
                  <a:lnTo>
                    <a:pt x="2851" y="1954"/>
                  </a:lnTo>
                  <a:lnTo>
                    <a:pt x="277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38CE6152-7628-9347-8867-27659DC334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589856" y="-88970"/>
              <a:ext cx="4137447" cy="3520308"/>
            </a:xfrm>
            <a:custGeom>
              <a:avLst/>
              <a:gdLst>
                <a:gd name="T0" fmla="*/ 0 w 4196"/>
                <a:gd name="T1" fmla="*/ 0 h 3572"/>
                <a:gd name="T2" fmla="*/ 1886 w 4196"/>
                <a:gd name="T3" fmla="*/ 3571 h 3572"/>
                <a:gd name="T4" fmla="*/ 4195 w 4196"/>
                <a:gd name="T5" fmla="*/ 1954 h 3572"/>
                <a:gd name="T6" fmla="*/ 1344 w 4196"/>
                <a:gd name="T7" fmla="*/ 0 h 3572"/>
                <a:gd name="T8" fmla="*/ 0 w 4196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96" h="3572">
                  <a:moveTo>
                    <a:pt x="0" y="0"/>
                  </a:moveTo>
                  <a:lnTo>
                    <a:pt x="1886" y="3571"/>
                  </a:lnTo>
                  <a:lnTo>
                    <a:pt x="4195" y="1954"/>
                  </a:lnTo>
                  <a:lnTo>
                    <a:pt x="13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C9F3D253-2E60-2C49-85AD-24C9AFC36F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04147" y="-111272"/>
              <a:ext cx="4346058" cy="3520308"/>
            </a:xfrm>
            <a:custGeom>
              <a:avLst/>
              <a:gdLst>
                <a:gd name="T0" fmla="*/ 965 w 4408"/>
                <a:gd name="T1" fmla="*/ 0 h 3572"/>
                <a:gd name="T2" fmla="*/ 0 w 4408"/>
                <a:gd name="T3" fmla="*/ 1760 h 3572"/>
                <a:gd name="T4" fmla="*/ 4407 w 4408"/>
                <a:gd name="T5" fmla="*/ 3571 h 3572"/>
                <a:gd name="T6" fmla="*/ 2521 w 4408"/>
                <a:gd name="T7" fmla="*/ 0 h 3572"/>
                <a:gd name="T8" fmla="*/ 965 w 4408"/>
                <a:gd name="T9" fmla="*/ 0 h 3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8" h="3572">
                  <a:moveTo>
                    <a:pt x="965" y="0"/>
                  </a:moveTo>
                  <a:lnTo>
                    <a:pt x="0" y="1760"/>
                  </a:lnTo>
                  <a:lnTo>
                    <a:pt x="4407" y="3571"/>
                  </a:lnTo>
                  <a:lnTo>
                    <a:pt x="2521" y="0"/>
                  </a:lnTo>
                  <a:lnTo>
                    <a:pt x="965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6575095A-DFA3-5742-8AA2-CECC9CF52E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93019" y="-88970"/>
              <a:ext cx="369415" cy="195571"/>
            </a:xfrm>
            <a:custGeom>
              <a:avLst/>
              <a:gdLst>
                <a:gd name="T0" fmla="*/ 112 w 374"/>
                <a:gd name="T1" fmla="*/ 0 h 198"/>
                <a:gd name="T2" fmla="*/ 0 w 374"/>
                <a:gd name="T3" fmla="*/ 197 h 198"/>
                <a:gd name="T4" fmla="*/ 373 w 374"/>
                <a:gd name="T5" fmla="*/ 0 h 198"/>
                <a:gd name="T6" fmla="*/ 112 w 374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4" h="198">
                  <a:moveTo>
                    <a:pt x="112" y="0"/>
                  </a:moveTo>
                  <a:lnTo>
                    <a:pt x="0" y="197"/>
                  </a:lnTo>
                  <a:lnTo>
                    <a:pt x="373" y="0"/>
                  </a:lnTo>
                  <a:lnTo>
                    <a:pt x="112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58" name="Freeform 13">
              <a:extLst>
                <a:ext uri="{FF2B5EF4-FFF2-40B4-BE49-F238E27FC236}">
                  <a16:creationId xmlns:a16="http://schemas.microsoft.com/office/drawing/2014/main" id="{F8CCF328-C15E-A34E-A2E4-A405AA88A9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98211" y="-88970"/>
              <a:ext cx="225996" cy="195571"/>
            </a:xfrm>
            <a:custGeom>
              <a:avLst/>
              <a:gdLst>
                <a:gd name="T0" fmla="*/ 0 w 231"/>
                <a:gd name="T1" fmla="*/ 0 h 198"/>
                <a:gd name="T2" fmla="*/ 118 w 231"/>
                <a:gd name="T3" fmla="*/ 197 h 198"/>
                <a:gd name="T4" fmla="*/ 230 w 231"/>
                <a:gd name="T5" fmla="*/ 0 h 198"/>
                <a:gd name="T6" fmla="*/ 0 w 231"/>
                <a:gd name="T7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98">
                  <a:moveTo>
                    <a:pt x="0" y="0"/>
                  </a:moveTo>
                  <a:lnTo>
                    <a:pt x="118" y="197"/>
                  </a:lnTo>
                  <a:lnTo>
                    <a:pt x="230" y="0"/>
                  </a:lnTo>
                  <a:lnTo>
                    <a:pt x="0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59" name="Freeform 14">
              <a:extLst>
                <a:ext uri="{FF2B5EF4-FFF2-40B4-BE49-F238E27FC236}">
                  <a16:creationId xmlns:a16="http://schemas.microsoft.com/office/drawing/2014/main" id="{535FA4D3-79D4-494E-A8B0-B791EB229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02000" y="61758"/>
              <a:ext cx="2646751" cy="2259950"/>
            </a:xfrm>
            <a:custGeom>
              <a:avLst/>
              <a:gdLst>
                <a:gd name="T0" fmla="*/ 2685 w 2686"/>
                <a:gd name="T1" fmla="*/ 1563 h 2292"/>
                <a:gd name="T2" fmla="*/ 1308 w 2686"/>
                <a:gd name="T3" fmla="*/ 0 h 2292"/>
                <a:gd name="T4" fmla="*/ 0 w 2686"/>
                <a:gd name="T5" fmla="*/ 2291 h 2292"/>
                <a:gd name="T6" fmla="*/ 2685 w 2686"/>
                <a:gd name="T7" fmla="*/ 1563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6" h="2292">
                  <a:moveTo>
                    <a:pt x="2685" y="1563"/>
                  </a:moveTo>
                  <a:lnTo>
                    <a:pt x="1308" y="0"/>
                  </a:lnTo>
                  <a:lnTo>
                    <a:pt x="0" y="2291"/>
                  </a:lnTo>
                  <a:lnTo>
                    <a:pt x="2685" y="1563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0" name="Freeform 15">
              <a:extLst>
                <a:ext uri="{FF2B5EF4-FFF2-40B4-BE49-F238E27FC236}">
                  <a16:creationId xmlns:a16="http://schemas.microsoft.com/office/drawing/2014/main" id="{C0BF874D-310A-C949-99D0-57360AA132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21130" y="61996"/>
              <a:ext cx="2985743" cy="2259950"/>
            </a:xfrm>
            <a:custGeom>
              <a:avLst/>
              <a:gdLst>
                <a:gd name="T0" fmla="*/ 3029 w 3030"/>
                <a:gd name="T1" fmla="*/ 0 h 2292"/>
                <a:gd name="T2" fmla="*/ 0 w 3030"/>
                <a:gd name="T3" fmla="*/ 624 h 2292"/>
                <a:gd name="T4" fmla="*/ 1721 w 3030"/>
                <a:gd name="T5" fmla="*/ 2291 h 2292"/>
                <a:gd name="T6" fmla="*/ 3029 w 3030"/>
                <a:gd name="T7" fmla="*/ 0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30" h="2292">
                  <a:moveTo>
                    <a:pt x="3029" y="0"/>
                  </a:moveTo>
                  <a:lnTo>
                    <a:pt x="0" y="624"/>
                  </a:lnTo>
                  <a:lnTo>
                    <a:pt x="1721" y="2291"/>
                  </a:lnTo>
                  <a:lnTo>
                    <a:pt x="3029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1" name="Freeform 16">
              <a:extLst>
                <a:ext uri="{FF2B5EF4-FFF2-40B4-BE49-F238E27FC236}">
                  <a16:creationId xmlns:a16="http://schemas.microsoft.com/office/drawing/2014/main" id="{5D1F1540-1148-8745-A84C-E749AD44A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29814" y="-88970"/>
              <a:ext cx="2985743" cy="808366"/>
            </a:xfrm>
            <a:custGeom>
              <a:avLst/>
              <a:gdLst>
                <a:gd name="T0" fmla="*/ 61 w 3030"/>
                <a:gd name="T1" fmla="*/ 0 h 822"/>
                <a:gd name="T2" fmla="*/ 0 w 3030"/>
                <a:gd name="T3" fmla="*/ 821 h 822"/>
                <a:gd name="T4" fmla="*/ 3029 w 3030"/>
                <a:gd name="T5" fmla="*/ 197 h 822"/>
                <a:gd name="T6" fmla="*/ 2911 w 3030"/>
                <a:gd name="T7" fmla="*/ 0 h 822"/>
                <a:gd name="T8" fmla="*/ 61 w 3030"/>
                <a:gd name="T9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30" h="822">
                  <a:moveTo>
                    <a:pt x="61" y="0"/>
                  </a:moveTo>
                  <a:lnTo>
                    <a:pt x="0" y="821"/>
                  </a:lnTo>
                  <a:lnTo>
                    <a:pt x="3029" y="197"/>
                  </a:lnTo>
                  <a:lnTo>
                    <a:pt x="2911" y="0"/>
                  </a:lnTo>
                  <a:lnTo>
                    <a:pt x="61" y="0"/>
                  </a:lnTo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2" name="Freeform 17">
              <a:extLst>
                <a:ext uri="{FF2B5EF4-FFF2-40B4-BE49-F238E27FC236}">
                  <a16:creationId xmlns:a16="http://schemas.microsoft.com/office/drawing/2014/main" id="{9B5CDCBB-44D2-0749-BB56-3E1118A07D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75275" y="-88970"/>
              <a:ext cx="943094" cy="808366"/>
            </a:xfrm>
            <a:custGeom>
              <a:avLst/>
              <a:gdLst>
                <a:gd name="T0" fmla="*/ 0 w 955"/>
                <a:gd name="T1" fmla="*/ 0 h 822"/>
                <a:gd name="T2" fmla="*/ 893 w 955"/>
                <a:gd name="T3" fmla="*/ 821 h 822"/>
                <a:gd name="T4" fmla="*/ 954 w 955"/>
                <a:gd name="T5" fmla="*/ 0 h 822"/>
                <a:gd name="T6" fmla="*/ 0 w 955"/>
                <a:gd name="T7" fmla="*/ 0 h 8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5" h="822">
                  <a:moveTo>
                    <a:pt x="0" y="0"/>
                  </a:moveTo>
                  <a:lnTo>
                    <a:pt x="893" y="821"/>
                  </a:lnTo>
                  <a:lnTo>
                    <a:pt x="95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0F2FEA81-FA1C-E74F-8966-B527921749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8571" y="674793"/>
              <a:ext cx="2916204" cy="1642810"/>
            </a:xfrm>
            <a:custGeom>
              <a:avLst/>
              <a:gdLst>
                <a:gd name="T0" fmla="*/ 2958 w 2959"/>
                <a:gd name="T1" fmla="*/ 1667 h 1668"/>
                <a:gd name="T2" fmla="*/ 1237 w 2959"/>
                <a:gd name="T3" fmla="*/ 0 h 1668"/>
                <a:gd name="T4" fmla="*/ 0 w 2959"/>
                <a:gd name="T5" fmla="*/ 1323 h 1668"/>
                <a:gd name="T6" fmla="*/ 2958 w 2959"/>
                <a:gd name="T7" fmla="*/ 1667 h 1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59" h="1668">
                  <a:moveTo>
                    <a:pt x="2958" y="1667"/>
                  </a:moveTo>
                  <a:lnTo>
                    <a:pt x="1237" y="0"/>
                  </a:lnTo>
                  <a:lnTo>
                    <a:pt x="0" y="1323"/>
                  </a:lnTo>
                  <a:lnTo>
                    <a:pt x="2958" y="1667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6E644C2-D0AC-994F-8D91-DC086F44BD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92201" y="-155877"/>
              <a:ext cx="1760153" cy="2112184"/>
            </a:xfrm>
            <a:custGeom>
              <a:avLst/>
              <a:gdLst>
                <a:gd name="T0" fmla="*/ 0 w 1787"/>
                <a:gd name="T1" fmla="*/ 0 h 2145"/>
                <a:gd name="T2" fmla="*/ 549 w 1787"/>
                <a:gd name="T3" fmla="*/ 2144 h 2145"/>
                <a:gd name="T4" fmla="*/ 1786 w 1787"/>
                <a:gd name="T5" fmla="*/ 821 h 2145"/>
                <a:gd name="T6" fmla="*/ 893 w 1787"/>
                <a:gd name="T7" fmla="*/ 0 h 2145"/>
                <a:gd name="T8" fmla="*/ 0 w 1787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7" h="2145">
                  <a:moveTo>
                    <a:pt x="0" y="0"/>
                  </a:moveTo>
                  <a:lnTo>
                    <a:pt x="549" y="2144"/>
                  </a:lnTo>
                  <a:lnTo>
                    <a:pt x="1786" y="821"/>
                  </a:lnTo>
                  <a:lnTo>
                    <a:pt x="893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5" name="Freeform 20">
              <a:extLst>
                <a:ext uri="{FF2B5EF4-FFF2-40B4-BE49-F238E27FC236}">
                  <a16:creationId xmlns:a16="http://schemas.microsoft.com/office/drawing/2014/main" id="{B03832E3-8C12-8440-8D0B-5D2C1C7DDA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059" y="190760"/>
              <a:ext cx="5232654" cy="2977052"/>
            </a:xfrm>
            <a:custGeom>
              <a:avLst/>
              <a:gdLst>
                <a:gd name="T0" fmla="*/ 5310 w 5311"/>
                <a:gd name="T1" fmla="*/ 1771 h 3020"/>
                <a:gd name="T2" fmla="*/ 853 w 5311"/>
                <a:gd name="T3" fmla="*/ 0 h 3020"/>
                <a:gd name="T4" fmla="*/ 0 w 5311"/>
                <a:gd name="T5" fmla="*/ 3019 h 3020"/>
                <a:gd name="T6" fmla="*/ 5310 w 5311"/>
                <a:gd name="T7" fmla="*/ 1771 h 3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11" h="3020">
                  <a:moveTo>
                    <a:pt x="5310" y="1771"/>
                  </a:moveTo>
                  <a:lnTo>
                    <a:pt x="853" y="0"/>
                  </a:lnTo>
                  <a:lnTo>
                    <a:pt x="0" y="3019"/>
                  </a:lnTo>
                  <a:lnTo>
                    <a:pt x="5310" y="1771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6" name="Freeform 21">
              <a:extLst>
                <a:ext uri="{FF2B5EF4-FFF2-40B4-BE49-F238E27FC236}">
                  <a16:creationId xmlns:a16="http://schemas.microsoft.com/office/drawing/2014/main" id="{E02E333C-1347-D544-A24D-96CA12C70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4131" y="-156113"/>
              <a:ext cx="4393864" cy="2112184"/>
            </a:xfrm>
            <a:custGeom>
              <a:avLst/>
              <a:gdLst>
                <a:gd name="T0" fmla="*/ 936 w 4458"/>
                <a:gd name="T1" fmla="*/ 0 h 2145"/>
                <a:gd name="T2" fmla="*/ 0 w 4458"/>
                <a:gd name="T3" fmla="*/ 373 h 2145"/>
                <a:gd name="T4" fmla="*/ 4457 w 4458"/>
                <a:gd name="T5" fmla="*/ 2144 h 2145"/>
                <a:gd name="T6" fmla="*/ 3908 w 4458"/>
                <a:gd name="T7" fmla="*/ 0 h 2145"/>
                <a:gd name="T8" fmla="*/ 936 w 4458"/>
                <a:gd name="T9" fmla="*/ 0 h 2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58" h="2145">
                  <a:moveTo>
                    <a:pt x="936" y="0"/>
                  </a:moveTo>
                  <a:lnTo>
                    <a:pt x="0" y="373"/>
                  </a:lnTo>
                  <a:lnTo>
                    <a:pt x="4457" y="2144"/>
                  </a:lnTo>
                  <a:lnTo>
                    <a:pt x="3908" y="0"/>
                  </a:lnTo>
                  <a:lnTo>
                    <a:pt x="936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7" name="Freeform 22">
              <a:extLst>
                <a:ext uri="{FF2B5EF4-FFF2-40B4-BE49-F238E27FC236}">
                  <a16:creationId xmlns:a16="http://schemas.microsoft.com/office/drawing/2014/main" id="{7641DF39-5AC4-034F-8A21-5C4C23FDA2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4131" y="-133574"/>
              <a:ext cx="921364" cy="369415"/>
            </a:xfrm>
            <a:custGeom>
              <a:avLst/>
              <a:gdLst>
                <a:gd name="T0" fmla="*/ 72 w 937"/>
                <a:gd name="T1" fmla="*/ 0 h 374"/>
                <a:gd name="T2" fmla="*/ 0 w 937"/>
                <a:gd name="T3" fmla="*/ 373 h 374"/>
                <a:gd name="T4" fmla="*/ 936 w 937"/>
                <a:gd name="T5" fmla="*/ 0 h 374"/>
                <a:gd name="T6" fmla="*/ 72 w 937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7" h="374">
                  <a:moveTo>
                    <a:pt x="72" y="0"/>
                  </a:moveTo>
                  <a:lnTo>
                    <a:pt x="0" y="373"/>
                  </a:lnTo>
                  <a:lnTo>
                    <a:pt x="936" y="0"/>
                  </a:lnTo>
                  <a:lnTo>
                    <a:pt x="72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8" name="Freeform 23">
              <a:extLst>
                <a:ext uri="{FF2B5EF4-FFF2-40B4-BE49-F238E27FC236}">
                  <a16:creationId xmlns:a16="http://schemas.microsoft.com/office/drawing/2014/main" id="{6B33507F-8891-5D4E-A1F7-CC551CDD08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484" y="-133574"/>
              <a:ext cx="621488" cy="369415"/>
            </a:xfrm>
            <a:custGeom>
              <a:avLst/>
              <a:gdLst>
                <a:gd name="T0" fmla="*/ 0 w 629"/>
                <a:gd name="T1" fmla="*/ 0 h 374"/>
                <a:gd name="T2" fmla="*/ 556 w 629"/>
                <a:gd name="T3" fmla="*/ 373 h 374"/>
                <a:gd name="T4" fmla="*/ 628 w 629"/>
                <a:gd name="T5" fmla="*/ 0 h 374"/>
                <a:gd name="T6" fmla="*/ 0 w 629"/>
                <a:gd name="T7" fmla="*/ 0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29" h="374">
                  <a:moveTo>
                    <a:pt x="0" y="0"/>
                  </a:moveTo>
                  <a:lnTo>
                    <a:pt x="556" y="373"/>
                  </a:lnTo>
                  <a:lnTo>
                    <a:pt x="628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69" name="Freeform 24">
              <a:extLst>
                <a:ext uri="{FF2B5EF4-FFF2-40B4-BE49-F238E27FC236}">
                  <a16:creationId xmlns:a16="http://schemas.microsoft.com/office/drawing/2014/main" id="{26C711DC-4615-7B4A-B435-915DFB1300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885559"/>
              <a:ext cx="447642" cy="2259950"/>
            </a:xfrm>
            <a:custGeom>
              <a:avLst/>
              <a:gdLst>
                <a:gd name="T0" fmla="*/ 0 w 453"/>
                <a:gd name="T1" fmla="*/ 2104 h 2292"/>
                <a:gd name="T2" fmla="*/ 452 w 453"/>
                <a:gd name="T3" fmla="*/ 2291 h 2292"/>
                <a:gd name="T4" fmla="*/ 0 w 453"/>
                <a:gd name="T5" fmla="*/ 0 h 2292"/>
                <a:gd name="T6" fmla="*/ 0 w 453"/>
                <a:gd name="T7" fmla="*/ 2104 h 2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3" h="2292">
                  <a:moveTo>
                    <a:pt x="0" y="2104"/>
                  </a:moveTo>
                  <a:lnTo>
                    <a:pt x="452" y="2291"/>
                  </a:lnTo>
                  <a:lnTo>
                    <a:pt x="0" y="0"/>
                  </a:lnTo>
                  <a:lnTo>
                    <a:pt x="0" y="2104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70" name="Freeform 25">
              <a:extLst>
                <a:ext uri="{FF2B5EF4-FFF2-40B4-BE49-F238E27FC236}">
                  <a16:creationId xmlns:a16="http://schemas.microsoft.com/office/drawing/2014/main" id="{171A65F9-D9E1-D641-83B5-94B2F93DD1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-156114"/>
              <a:ext cx="1286433" cy="3342117"/>
            </a:xfrm>
            <a:custGeom>
              <a:avLst/>
              <a:gdLst>
                <a:gd name="T0" fmla="*/ 0 w 1306"/>
                <a:gd name="T1" fmla="*/ 0 h 3393"/>
                <a:gd name="T2" fmla="*/ 0 w 1306"/>
                <a:gd name="T3" fmla="*/ 1101 h 3393"/>
                <a:gd name="T4" fmla="*/ 452 w 1306"/>
                <a:gd name="T5" fmla="*/ 3392 h 3393"/>
                <a:gd name="T6" fmla="*/ 1305 w 1306"/>
                <a:gd name="T7" fmla="*/ 373 h 3393"/>
                <a:gd name="T8" fmla="*/ 749 w 1306"/>
                <a:gd name="T9" fmla="*/ 0 h 3393"/>
                <a:gd name="T10" fmla="*/ 0 w 1306"/>
                <a:gd name="T11" fmla="*/ 0 h 3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6" h="3393">
                  <a:moveTo>
                    <a:pt x="0" y="0"/>
                  </a:moveTo>
                  <a:lnTo>
                    <a:pt x="0" y="1101"/>
                  </a:lnTo>
                  <a:lnTo>
                    <a:pt x="452" y="3392"/>
                  </a:lnTo>
                  <a:lnTo>
                    <a:pt x="1305" y="373"/>
                  </a:lnTo>
                  <a:lnTo>
                    <a:pt x="749" y="0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71" name="Freeform 26">
              <a:extLst>
                <a:ext uri="{FF2B5EF4-FFF2-40B4-BE49-F238E27FC236}">
                  <a16:creationId xmlns:a16="http://schemas.microsoft.com/office/drawing/2014/main" id="{DBAF9E4A-D75E-7B47-810B-596F713C5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62804" y="1591817"/>
              <a:ext cx="6988462" cy="1786231"/>
            </a:xfrm>
            <a:custGeom>
              <a:avLst/>
              <a:gdLst>
                <a:gd name="T0" fmla="*/ 7092 w 7093"/>
                <a:gd name="T1" fmla="*/ 1811 h 1812"/>
                <a:gd name="T2" fmla="*/ 0 w 7093"/>
                <a:gd name="T3" fmla="*/ 728 h 1812"/>
                <a:gd name="T4" fmla="*/ 2685 w 7093"/>
                <a:gd name="T5" fmla="*/ 0 h 1812"/>
                <a:gd name="T6" fmla="*/ 7092 w 7093"/>
                <a:gd name="T7" fmla="*/ 1811 h 18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93" h="1812">
                  <a:moveTo>
                    <a:pt x="7092" y="1811"/>
                  </a:moveTo>
                  <a:lnTo>
                    <a:pt x="0" y="728"/>
                  </a:lnTo>
                  <a:lnTo>
                    <a:pt x="2685" y="0"/>
                  </a:lnTo>
                  <a:lnTo>
                    <a:pt x="7092" y="1811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72" name="Freeform 12">
              <a:extLst>
                <a:ext uri="{FF2B5EF4-FFF2-40B4-BE49-F238E27FC236}">
                  <a16:creationId xmlns:a16="http://schemas.microsoft.com/office/drawing/2014/main" id="{58571B5B-5A64-5D41-A78E-D27F1072B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6123" y="-125128"/>
              <a:ext cx="2307757" cy="1734076"/>
            </a:xfrm>
            <a:custGeom>
              <a:avLst/>
              <a:gdLst>
                <a:gd name="T0" fmla="*/ 373 w 2343"/>
                <a:gd name="T1" fmla="*/ 0 h 1761"/>
                <a:gd name="T2" fmla="*/ 0 w 2343"/>
                <a:gd name="T3" fmla="*/ 197 h 1761"/>
                <a:gd name="T4" fmla="*/ 1377 w 2343"/>
                <a:gd name="T5" fmla="*/ 1760 h 1761"/>
                <a:gd name="T6" fmla="*/ 2342 w 2343"/>
                <a:gd name="T7" fmla="*/ 0 h 1761"/>
                <a:gd name="T8" fmla="*/ 373 w 2343"/>
                <a:gd name="T9" fmla="*/ 0 h 1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3" h="1761">
                  <a:moveTo>
                    <a:pt x="373" y="0"/>
                  </a:moveTo>
                  <a:lnTo>
                    <a:pt x="0" y="197"/>
                  </a:lnTo>
                  <a:lnTo>
                    <a:pt x="1377" y="1760"/>
                  </a:lnTo>
                  <a:lnTo>
                    <a:pt x="2342" y="0"/>
                  </a:lnTo>
                  <a:lnTo>
                    <a:pt x="373" y="0"/>
                  </a:ln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8DD68A39-0D26-384E-BA48-F6557AB1A873}"/>
              </a:ext>
            </a:extLst>
          </p:cNvPr>
          <p:cNvSpPr/>
          <p:nvPr/>
        </p:nvSpPr>
        <p:spPr>
          <a:xfrm>
            <a:off x="1920151" y="6740520"/>
            <a:ext cx="79015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K" dirty="0"/>
              <a:t>Tvorí “trezor” zamknutý master heslom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B0F986-E038-2746-9AA2-877CD57BCF88}"/>
              </a:ext>
            </a:extLst>
          </p:cNvPr>
          <p:cNvSpPr txBox="1"/>
          <p:nvPr/>
        </p:nvSpPr>
        <p:spPr>
          <a:xfrm>
            <a:off x="5424968" y="9327062"/>
            <a:ext cx="461376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sz="3000" dirty="0"/>
              <a:t>Dvojfaktorová autentizácia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2D1523-8510-DB45-B1EF-82F8E9138312}"/>
              </a:ext>
            </a:extLst>
          </p:cNvPr>
          <p:cNvSpPr txBox="1"/>
          <p:nvPr/>
        </p:nvSpPr>
        <p:spPr>
          <a:xfrm>
            <a:off x="4266748" y="10936367"/>
            <a:ext cx="29338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sz="3000" dirty="0"/>
              <a:t>Generátor hesiel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1CDFEB9-F44F-054C-B41F-E6F81E85A79C}"/>
              </a:ext>
            </a:extLst>
          </p:cNvPr>
          <p:cNvSpPr txBox="1"/>
          <p:nvPr/>
        </p:nvSpPr>
        <p:spPr>
          <a:xfrm>
            <a:off x="6788230" y="12523019"/>
            <a:ext cx="416171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sz="3000" dirty="0"/>
              <a:t>Cross-platform podpora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B398204-0D18-2248-A397-69C9FC7A9CC3}"/>
              </a:ext>
            </a:extLst>
          </p:cNvPr>
          <p:cNvSpPr txBox="1"/>
          <p:nvPr/>
        </p:nvSpPr>
        <p:spPr>
          <a:xfrm>
            <a:off x="753607" y="11803363"/>
            <a:ext cx="58785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sz="3000" dirty="0"/>
              <a:t>Synchronizácia medzi zariadeniami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8506AF4-D8FC-EA4A-A0C5-6431D4CD7BD1}"/>
              </a:ext>
            </a:extLst>
          </p:cNvPr>
          <p:cNvSpPr txBox="1"/>
          <p:nvPr/>
        </p:nvSpPr>
        <p:spPr>
          <a:xfrm>
            <a:off x="7314124" y="10373145"/>
            <a:ext cx="272863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sz="3000" dirty="0"/>
              <a:t>Zdieľanie hesiel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754AAB67-3CDE-B74F-9D37-79E1F1909007}"/>
              </a:ext>
            </a:extLst>
          </p:cNvPr>
          <p:cNvSpPr txBox="1"/>
          <p:nvPr/>
        </p:nvSpPr>
        <p:spPr>
          <a:xfrm>
            <a:off x="1884290" y="10173880"/>
            <a:ext cx="328808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sz="3000" dirty="0"/>
              <a:t>Kontrola sily hesiel</a:t>
            </a:r>
          </a:p>
        </p:txBody>
      </p:sp>
    </p:spTree>
    <p:extLst>
      <p:ext uri="{BB962C8B-B14F-4D97-AF65-F5344CB8AC3E}">
        <p14:creationId xmlns:p14="http://schemas.microsoft.com/office/powerpoint/2010/main" val="1384780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1" grpId="0"/>
      <p:bldP spid="23" grpId="0"/>
      <p:bldP spid="73" grpId="0"/>
      <p:bldP spid="74" grpId="0"/>
      <p:bldP spid="7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956836" y="8099504"/>
            <a:ext cx="1318348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Použiteľnosť</a:t>
            </a:r>
            <a:r>
              <a:rPr lang="en-US" sz="3400" spc="3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password manager </a:t>
            </a:r>
            <a:r>
              <a:rPr lang="en-US" sz="34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aplikácií</a:t>
            </a:r>
            <a:r>
              <a:rPr lang="en-US" sz="3400" spc="3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34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mimo</a:t>
            </a:r>
            <a:r>
              <a:rPr lang="en-US" sz="3400" spc="3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“</a:t>
            </a:r>
            <a:r>
              <a:rPr lang="en-US" sz="34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ekosystému</a:t>
            </a:r>
            <a:r>
              <a:rPr lang="en-US" sz="3400" spc="3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52136" y="4351747"/>
            <a:ext cx="8709436" cy="36851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4000"/>
              </a:lnSpc>
            </a:pPr>
            <a:r>
              <a:rPr lang="en-US" sz="15000" b="1" spc="6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Základný</a:t>
            </a:r>
            <a:endParaRPr lang="en-US" sz="15000" b="1" spc="6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  <a:p>
            <a:pPr>
              <a:lnSpc>
                <a:spcPts val="14000"/>
              </a:lnSpc>
            </a:pPr>
            <a:r>
              <a:rPr lang="en-US" sz="15000" b="1" spc="6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problém</a:t>
            </a:r>
            <a:endParaRPr lang="en-US" sz="15000" b="1" spc="6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-858390" y="4477832"/>
            <a:ext cx="4092370" cy="4233061"/>
            <a:chOff x="-858390" y="4477832"/>
            <a:chExt cx="4092370" cy="4233061"/>
          </a:xfrm>
        </p:grpSpPr>
        <p:sp>
          <p:nvSpPr>
            <p:cNvPr id="6" name="Freeform 5"/>
            <p:cNvSpPr>
              <a:spLocks noChangeArrowheads="1"/>
            </p:cNvSpPr>
            <p:nvPr/>
          </p:nvSpPr>
          <p:spPr bwMode="auto">
            <a:xfrm>
              <a:off x="2099658" y="6974920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7" name="Freeform 6"/>
            <p:cNvSpPr>
              <a:spLocks noChangeArrowheads="1"/>
            </p:cNvSpPr>
            <p:nvPr/>
          </p:nvSpPr>
          <p:spPr bwMode="auto">
            <a:xfrm>
              <a:off x="1777142" y="4477832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8" name="Freeform 7"/>
            <p:cNvSpPr>
              <a:spLocks noChangeArrowheads="1"/>
            </p:cNvSpPr>
            <p:nvPr/>
          </p:nvSpPr>
          <p:spPr bwMode="auto">
            <a:xfrm>
              <a:off x="-525459" y="4477832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-858390" y="4477832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8137965" y="4507271"/>
            <a:ext cx="1895071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632254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319" y="5339053"/>
            <a:ext cx="685691" cy="593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319" y="4380047"/>
            <a:ext cx="685691" cy="59306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14613374" y="3665561"/>
            <a:ext cx="67314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Manuálny</a:t>
            </a:r>
            <a:r>
              <a:rPr lang="en-US" sz="9600" spc="3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96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prepis</a:t>
            </a:r>
            <a:r>
              <a:rPr lang="en-US" sz="9600" spc="3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96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hesla</a:t>
            </a:r>
            <a:endParaRPr lang="en-US" sz="9600" spc="3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515451" y="5339053"/>
            <a:ext cx="6917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Opísanie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hesla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nakuknutím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útočníka</a:t>
            </a:r>
            <a:endParaRPr lang="en-US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58544" y="3421041"/>
            <a:ext cx="52373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Krádež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telefónu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útočníkom</a:t>
            </a:r>
            <a:endParaRPr lang="en-US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502627" y="4380047"/>
            <a:ext cx="7930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Odfotenie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obrazovky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telefónu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útočníkom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702838" y="7010177"/>
            <a:ext cx="8377864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200"/>
              </a:lnSpc>
            </a:pP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Z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hľadiska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pohodlnosti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(user-friendliness) ide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taktiež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o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nevýhodné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riešenie</a:t>
            </a:r>
            <a:r>
              <a:rPr lang="en-US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.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702838" y="2437736"/>
            <a:ext cx="8377864" cy="700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200"/>
              </a:lnSpc>
            </a:pPr>
            <a:r>
              <a:rPr lang="en-US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Hrozby</a:t>
            </a:r>
            <a:endParaRPr lang="en-US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319" y="3400448"/>
            <a:ext cx="685691" cy="5930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822360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858390" y="4477832"/>
            <a:ext cx="4092370" cy="4233061"/>
            <a:chOff x="-858390" y="4477832"/>
            <a:chExt cx="4092370" cy="4233061"/>
          </a:xfrm>
        </p:grpSpPr>
        <p:sp>
          <p:nvSpPr>
            <p:cNvPr id="6" name="Freeform 5"/>
            <p:cNvSpPr>
              <a:spLocks noChangeArrowheads="1"/>
            </p:cNvSpPr>
            <p:nvPr/>
          </p:nvSpPr>
          <p:spPr bwMode="auto">
            <a:xfrm>
              <a:off x="2099658" y="6974920"/>
              <a:ext cx="1134322" cy="1716691"/>
            </a:xfrm>
            <a:custGeom>
              <a:avLst/>
              <a:gdLst>
                <a:gd name="T0" fmla="*/ 0 w 1152"/>
                <a:gd name="T1" fmla="*/ 1739 h 1740"/>
                <a:gd name="T2" fmla="*/ 1151 w 1152"/>
                <a:gd name="T3" fmla="*/ 918 h 1740"/>
                <a:gd name="T4" fmla="*/ 1151 w 1152"/>
                <a:gd name="T5" fmla="*/ 0 h 1740"/>
                <a:gd name="T6" fmla="*/ 0 w 1152"/>
                <a:gd name="T7" fmla="*/ 1739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40">
                  <a:moveTo>
                    <a:pt x="0" y="1739"/>
                  </a:moveTo>
                  <a:lnTo>
                    <a:pt x="1151" y="918"/>
                  </a:lnTo>
                  <a:lnTo>
                    <a:pt x="1151" y="0"/>
                  </a:lnTo>
                  <a:lnTo>
                    <a:pt x="0" y="173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7" name="Freeform 6"/>
            <p:cNvSpPr>
              <a:spLocks noChangeArrowheads="1"/>
            </p:cNvSpPr>
            <p:nvPr/>
          </p:nvSpPr>
          <p:spPr bwMode="auto">
            <a:xfrm>
              <a:off x="1777142" y="4477832"/>
              <a:ext cx="1455931" cy="4233061"/>
            </a:xfrm>
            <a:custGeom>
              <a:avLst/>
              <a:gdLst>
                <a:gd name="T0" fmla="*/ 0 w 1479"/>
                <a:gd name="T1" fmla="*/ 0 h 4296"/>
                <a:gd name="T2" fmla="*/ 327 w 1479"/>
                <a:gd name="T3" fmla="*/ 4295 h 4296"/>
                <a:gd name="T4" fmla="*/ 1478 w 1479"/>
                <a:gd name="T5" fmla="*/ 2556 h 4296"/>
                <a:gd name="T6" fmla="*/ 1478 w 1479"/>
                <a:gd name="T7" fmla="*/ 0 h 4296"/>
                <a:gd name="T8" fmla="*/ 0 w 147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9" h="4296">
                  <a:moveTo>
                    <a:pt x="0" y="0"/>
                  </a:moveTo>
                  <a:lnTo>
                    <a:pt x="327" y="4295"/>
                  </a:lnTo>
                  <a:lnTo>
                    <a:pt x="1478" y="2556"/>
                  </a:lnTo>
                  <a:lnTo>
                    <a:pt x="1478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8" name="Freeform 7"/>
            <p:cNvSpPr>
              <a:spLocks noChangeArrowheads="1"/>
            </p:cNvSpPr>
            <p:nvPr/>
          </p:nvSpPr>
          <p:spPr bwMode="auto">
            <a:xfrm>
              <a:off x="-525459" y="4477832"/>
              <a:ext cx="2646748" cy="4233061"/>
            </a:xfrm>
            <a:custGeom>
              <a:avLst/>
              <a:gdLst>
                <a:gd name="T0" fmla="*/ 0 w 2687"/>
                <a:gd name="T1" fmla="*/ 0 h 4296"/>
                <a:gd name="T2" fmla="*/ 2686 w 2687"/>
                <a:gd name="T3" fmla="*/ 4295 h 4296"/>
                <a:gd name="T4" fmla="*/ 2359 w 2687"/>
                <a:gd name="T5" fmla="*/ 0 h 4296"/>
                <a:gd name="T6" fmla="*/ 0 w 2687"/>
                <a:gd name="T7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7" h="4296">
                  <a:moveTo>
                    <a:pt x="0" y="0"/>
                  </a:moveTo>
                  <a:lnTo>
                    <a:pt x="2686" y="4295"/>
                  </a:lnTo>
                  <a:lnTo>
                    <a:pt x="2359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-858390" y="4477832"/>
              <a:ext cx="3003125" cy="4233061"/>
            </a:xfrm>
            <a:custGeom>
              <a:avLst/>
              <a:gdLst>
                <a:gd name="T0" fmla="*/ 0 w 3049"/>
                <a:gd name="T1" fmla="*/ 0 h 4296"/>
                <a:gd name="T2" fmla="*/ 43 w 3049"/>
                <a:gd name="T3" fmla="*/ 3187 h 4296"/>
                <a:gd name="T4" fmla="*/ 3048 w 3049"/>
                <a:gd name="T5" fmla="*/ 4295 h 4296"/>
                <a:gd name="T6" fmla="*/ 362 w 3049"/>
                <a:gd name="T7" fmla="*/ 0 h 4296"/>
                <a:gd name="T8" fmla="*/ 0 w 3049"/>
                <a:gd name="T9" fmla="*/ 0 h 4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9" h="4296">
                  <a:moveTo>
                    <a:pt x="0" y="0"/>
                  </a:moveTo>
                  <a:lnTo>
                    <a:pt x="43" y="3187"/>
                  </a:lnTo>
                  <a:lnTo>
                    <a:pt x="3048" y="4295"/>
                  </a:lnTo>
                  <a:lnTo>
                    <a:pt x="362" y="0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 sz="7197" dirty="0">
                <a:latin typeface="Nunito Light" charset="0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752136" y="4351747"/>
            <a:ext cx="8780609" cy="36830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14000"/>
              </a:lnSpc>
            </a:pPr>
            <a:r>
              <a:rPr lang="en-US" sz="15000" b="1" spc="6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Riešenie</a:t>
            </a:r>
            <a:endParaRPr lang="en-US" sz="15000" b="1" spc="6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  <a:p>
            <a:pPr>
              <a:lnSpc>
                <a:spcPts val="14000"/>
              </a:lnSpc>
            </a:pPr>
            <a:r>
              <a:rPr lang="en-US" sz="15000" b="1" spc="6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problému</a:t>
            </a:r>
            <a:endParaRPr lang="en-US" sz="15000" b="1" spc="6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137965" y="4507271"/>
            <a:ext cx="1659429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752136" y="8139034"/>
            <a:ext cx="552106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Výstup</a:t>
            </a:r>
            <a:r>
              <a:rPr lang="en-US" sz="3400" spc="3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34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bakalárskej</a:t>
            </a:r>
            <a:r>
              <a:rPr lang="en-US" sz="3400" spc="300" dirty="0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 </a:t>
            </a:r>
            <a:r>
              <a:rPr lang="en-US" sz="3400" spc="300" dirty="0" err="1">
                <a:solidFill>
                  <a:schemeClr val="tx2"/>
                </a:solidFill>
                <a:latin typeface="Nunito" charset="0"/>
                <a:ea typeface="Nunito" charset="0"/>
                <a:cs typeface="Nunito" charset="0"/>
              </a:rPr>
              <a:t>práce</a:t>
            </a:r>
            <a:endParaRPr lang="en-US" sz="3400" spc="300" dirty="0">
              <a:solidFill>
                <a:schemeClr val="tx2"/>
              </a:solidFill>
              <a:latin typeface="Nunito" charset="0"/>
              <a:ea typeface="Nunito" charset="0"/>
              <a:cs typeface="Nuni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6578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Phone6_mockup_front_whit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2692" y="3348182"/>
            <a:ext cx="4349982" cy="680417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A7E631A-6A1F-F645-8225-4C98E20D5D7B}"/>
              </a:ext>
            </a:extLst>
          </p:cNvPr>
          <p:cNvGrpSpPr/>
          <p:nvPr/>
        </p:nvGrpSpPr>
        <p:grpSpPr>
          <a:xfrm>
            <a:off x="15291179" y="4621987"/>
            <a:ext cx="8131553" cy="4680913"/>
            <a:chOff x="5898415" y="1976415"/>
            <a:chExt cx="5654530" cy="3255020"/>
          </a:xfrm>
        </p:grpSpPr>
        <p:sp>
          <p:nvSpPr>
            <p:cNvPr id="10" name="Freeform 45">
              <a:extLst>
                <a:ext uri="{FF2B5EF4-FFF2-40B4-BE49-F238E27FC236}">
                  <a16:creationId xmlns:a16="http://schemas.microsoft.com/office/drawing/2014/main" id="{62912600-8E8F-7E4B-9087-8B6C17CC4F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1" name="Freeform 46">
              <a:extLst>
                <a:ext uri="{FF2B5EF4-FFF2-40B4-BE49-F238E27FC236}">
                  <a16:creationId xmlns:a16="http://schemas.microsoft.com/office/drawing/2014/main" id="{80B44795-24BB-8643-BC9F-06B2DA2DC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2" name="Freeform 47">
              <a:extLst>
                <a:ext uri="{FF2B5EF4-FFF2-40B4-BE49-F238E27FC236}">
                  <a16:creationId xmlns:a16="http://schemas.microsoft.com/office/drawing/2014/main" id="{F998AE91-D592-0B49-BE3A-E8132EFB1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3F33C617-A35B-114B-B89A-17D887C9AF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4" name="Rectangle 50">
              <a:extLst>
                <a:ext uri="{FF2B5EF4-FFF2-40B4-BE49-F238E27FC236}">
                  <a16:creationId xmlns:a16="http://schemas.microsoft.com/office/drawing/2014/main" id="{0D6D7345-9A1D-E347-946C-1A8B506F7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5" name="Freeform 51">
              <a:extLst>
                <a:ext uri="{FF2B5EF4-FFF2-40B4-BE49-F238E27FC236}">
                  <a16:creationId xmlns:a16="http://schemas.microsoft.com/office/drawing/2014/main" id="{6C03144F-AA8D-134E-A8F2-A6338BBCB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6" name="Rectangle 52">
              <a:extLst>
                <a:ext uri="{FF2B5EF4-FFF2-40B4-BE49-F238E27FC236}">
                  <a16:creationId xmlns:a16="http://schemas.microsoft.com/office/drawing/2014/main" id="{55F736B0-CFC8-F547-823F-E338F0F393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7" name="Oval 54">
              <a:extLst>
                <a:ext uri="{FF2B5EF4-FFF2-40B4-BE49-F238E27FC236}">
                  <a16:creationId xmlns:a16="http://schemas.microsoft.com/office/drawing/2014/main" id="{AF913531-6F6A-1043-8D97-832FED9FC2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8" name="Oval 55">
              <a:extLst>
                <a:ext uri="{FF2B5EF4-FFF2-40B4-BE49-F238E27FC236}">
                  <a16:creationId xmlns:a16="http://schemas.microsoft.com/office/drawing/2014/main" id="{C1600974-E692-9F46-9857-924E70B335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19" name="Oval 56">
              <a:extLst>
                <a:ext uri="{FF2B5EF4-FFF2-40B4-BE49-F238E27FC236}">
                  <a16:creationId xmlns:a16="http://schemas.microsoft.com/office/drawing/2014/main" id="{3C96D296-D15E-9A44-B3C5-82D311A8FB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20" name="Oval 57">
              <a:extLst>
                <a:ext uri="{FF2B5EF4-FFF2-40B4-BE49-F238E27FC236}">
                  <a16:creationId xmlns:a16="http://schemas.microsoft.com/office/drawing/2014/main" id="{04DF8FBA-5C11-074C-A21B-139A61C2CD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  <p:sp>
          <p:nvSpPr>
            <p:cNvPr id="21" name="Freeform 58">
              <a:extLst>
                <a:ext uri="{FF2B5EF4-FFF2-40B4-BE49-F238E27FC236}">
                  <a16:creationId xmlns:a16="http://schemas.microsoft.com/office/drawing/2014/main" id="{44350D63-9161-844F-B0C1-2C87348001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>
                <a:latin typeface="Nunito Light" charset="0"/>
              </a:endParaRPr>
            </a:p>
          </p:txBody>
        </p:sp>
      </p:grpSp>
      <p:pic>
        <p:nvPicPr>
          <p:cNvPr id="25" name="Picture 24" descr="A close up of a logo&#10;&#10;Description automatically generated">
            <a:extLst>
              <a:ext uri="{FF2B5EF4-FFF2-40B4-BE49-F238E27FC236}">
                <a16:creationId xmlns:a16="http://schemas.microsoft.com/office/drawing/2014/main" id="{351CF975-3B50-5742-9100-74E93B4172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088"/>
          <a:stretch/>
        </p:blipFill>
        <p:spPr>
          <a:xfrm>
            <a:off x="8482366" y="5568672"/>
            <a:ext cx="3831778" cy="2985425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D3D6368-AAA3-E546-9D78-85FC626FCDD2}"/>
              </a:ext>
            </a:extLst>
          </p:cNvPr>
          <p:cNvCxnSpPr>
            <a:cxnSpLocks/>
          </p:cNvCxnSpPr>
          <p:nvPr/>
        </p:nvCxnSpPr>
        <p:spPr>
          <a:xfrm flipV="1">
            <a:off x="5387242" y="7342895"/>
            <a:ext cx="2896022" cy="12562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12DF8CE-08BF-4544-9FCB-EA16DC641B61}"/>
              </a:ext>
            </a:extLst>
          </p:cNvPr>
          <p:cNvCxnSpPr/>
          <p:nvPr/>
        </p:nvCxnSpPr>
        <p:spPr>
          <a:xfrm flipV="1">
            <a:off x="12551913" y="7328626"/>
            <a:ext cx="2896022" cy="12562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31" name="Picture 3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4BFE43A-2983-B24D-99E2-8893BB9CDE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326" y="4410202"/>
            <a:ext cx="2640259" cy="4693793"/>
          </a:xfrm>
          <a:prstGeom prst="rect">
            <a:avLst/>
          </a:prstGeom>
        </p:spPr>
      </p:pic>
      <p:pic>
        <p:nvPicPr>
          <p:cNvPr id="34" name="Picture 3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EA99C2D-EA8C-E247-BBD1-F0A7D58728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3958" y="4927701"/>
            <a:ext cx="6176955" cy="3860597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A6A501C-9BF9-FD48-97F2-7D58D040FB0D}"/>
              </a:ext>
            </a:extLst>
          </p:cNvPr>
          <p:cNvSpPr txBox="1"/>
          <p:nvPr/>
        </p:nvSpPr>
        <p:spPr>
          <a:xfrm>
            <a:off x="2064367" y="1699660"/>
            <a:ext cx="26981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K" dirty="0"/>
              <a:t>iOS aplikácia</a:t>
            </a:r>
          </a:p>
          <a:p>
            <a:pPr algn="ctr"/>
            <a:r>
              <a:rPr lang="en-SK" b="1" dirty="0"/>
              <a:t>Passer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8BEE01B-65BD-074B-8727-16FDE88A9971}"/>
              </a:ext>
            </a:extLst>
          </p:cNvPr>
          <p:cNvSpPr txBox="1"/>
          <p:nvPr/>
        </p:nvSpPr>
        <p:spPr>
          <a:xfrm>
            <a:off x="9663118" y="4922341"/>
            <a:ext cx="1470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Server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9C307F-89B3-3742-B9C0-6AC493D6DC67}"/>
              </a:ext>
            </a:extLst>
          </p:cNvPr>
          <p:cNvSpPr txBox="1"/>
          <p:nvPr/>
        </p:nvSpPr>
        <p:spPr>
          <a:xfrm>
            <a:off x="17589517" y="2568253"/>
            <a:ext cx="36599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K" dirty="0"/>
              <a:t>Webstránka</a:t>
            </a:r>
          </a:p>
          <a:p>
            <a:pPr algn="ctr"/>
            <a:r>
              <a:rPr lang="en-SK" b="1" dirty="0"/>
              <a:t>passer.netlify.app</a:t>
            </a:r>
          </a:p>
        </p:txBody>
      </p:sp>
    </p:spTree>
    <p:extLst>
      <p:ext uri="{BB962C8B-B14F-4D97-AF65-F5344CB8AC3E}">
        <p14:creationId xmlns:p14="http://schemas.microsoft.com/office/powerpoint/2010/main" val="1809790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15835816" y="0"/>
            <a:ext cx="8541834" cy="13716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295514-DEDE-264B-ABC0-4A0A47C76687}"/>
              </a:ext>
            </a:extLst>
          </p:cNvPr>
          <p:cNvSpPr txBox="1"/>
          <p:nvPr/>
        </p:nvSpPr>
        <p:spPr>
          <a:xfrm>
            <a:off x="1655280" y="1229397"/>
            <a:ext cx="59562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K" sz="7500" b="1" dirty="0">
                <a:latin typeface="+mj-lt"/>
              </a:rPr>
              <a:t>Passer</a:t>
            </a:r>
          </a:p>
          <a:p>
            <a:r>
              <a:rPr lang="en-SK" sz="3000" dirty="0"/>
              <a:t>iOS aplikácia</a:t>
            </a:r>
          </a:p>
        </p:txBody>
      </p:sp>
      <p:pic>
        <p:nvPicPr>
          <p:cNvPr id="7" name="Picture 6" descr="iPhone6_mockup_front_white.png">
            <a:extLst>
              <a:ext uri="{FF2B5EF4-FFF2-40B4-BE49-F238E27FC236}">
                <a16:creationId xmlns:a16="http://schemas.microsoft.com/office/drawing/2014/main" id="{D986449F-4725-8347-A1D5-6ACE1EFA62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48932" y="11254"/>
            <a:ext cx="8119764" cy="12700800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CF9A417-221C-754B-8452-103A65CF3B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9358" y="1951849"/>
            <a:ext cx="4928328" cy="87614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69A52E-DC75-E544-9C4E-BBB7623FA244}"/>
              </a:ext>
            </a:extLst>
          </p:cNvPr>
          <p:cNvSpPr txBox="1"/>
          <p:nvPr/>
        </p:nvSpPr>
        <p:spPr>
          <a:xfrm>
            <a:off x="18123308" y="12400142"/>
            <a:ext cx="3900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>
                <a:solidFill>
                  <a:schemeClr val="bg1"/>
                </a:solidFill>
              </a:rPr>
              <a:t>Úvodná obrazovka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90A3-6F72-CC4B-A17E-8A687266FFAC}"/>
              </a:ext>
            </a:extLst>
          </p:cNvPr>
          <p:cNvSpPr txBox="1"/>
          <p:nvPr/>
        </p:nvSpPr>
        <p:spPr>
          <a:xfrm>
            <a:off x="2299063" y="4572000"/>
            <a:ext cx="2499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Bezpečnosť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37841B-F132-0148-8AE9-7FC593570264}"/>
              </a:ext>
            </a:extLst>
          </p:cNvPr>
          <p:cNvSpPr txBox="1"/>
          <p:nvPr/>
        </p:nvSpPr>
        <p:spPr>
          <a:xfrm>
            <a:off x="3225800" y="5480821"/>
            <a:ext cx="919674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Elliptic-curve Diffie-Hellman</a:t>
            </a:r>
          </a:p>
          <a:p>
            <a:r>
              <a:rPr lang="en-SK" dirty="0"/>
              <a:t>Advanced Encryption Standard</a:t>
            </a:r>
          </a:p>
          <a:p>
            <a:r>
              <a:rPr lang="en-SK" dirty="0"/>
              <a:t>Biometrická verifikácia pri vstupe do aplikácie</a:t>
            </a: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EAACAD20-BB49-B646-8AFB-4F26598BA3B7}"/>
              </a:ext>
            </a:extLst>
          </p:cNvPr>
          <p:cNvSpPr/>
          <p:nvPr/>
        </p:nvSpPr>
        <p:spPr>
          <a:xfrm>
            <a:off x="2781663" y="5693244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14" name="Pentagon 13">
            <a:extLst>
              <a:ext uri="{FF2B5EF4-FFF2-40B4-BE49-F238E27FC236}">
                <a16:creationId xmlns:a16="http://schemas.microsoft.com/office/drawing/2014/main" id="{A0DAFA33-3A71-1942-B343-517986E6127E}"/>
              </a:ext>
            </a:extLst>
          </p:cNvPr>
          <p:cNvSpPr/>
          <p:nvPr/>
        </p:nvSpPr>
        <p:spPr>
          <a:xfrm>
            <a:off x="2781663" y="6247433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15" name="Pentagon 14">
            <a:extLst>
              <a:ext uri="{FF2B5EF4-FFF2-40B4-BE49-F238E27FC236}">
                <a16:creationId xmlns:a16="http://schemas.microsoft.com/office/drawing/2014/main" id="{B5643823-0490-1D4E-ABE8-E205E259F5F3}"/>
              </a:ext>
            </a:extLst>
          </p:cNvPr>
          <p:cNvSpPr/>
          <p:nvPr/>
        </p:nvSpPr>
        <p:spPr>
          <a:xfrm>
            <a:off x="2784686" y="6808601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5680959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3" grpId="0" animBg="1"/>
      <p:bldP spid="14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15835816" y="0"/>
            <a:ext cx="8541834" cy="13716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295514-DEDE-264B-ABC0-4A0A47C76687}"/>
              </a:ext>
            </a:extLst>
          </p:cNvPr>
          <p:cNvSpPr txBox="1"/>
          <p:nvPr/>
        </p:nvSpPr>
        <p:spPr>
          <a:xfrm>
            <a:off x="1655280" y="1229397"/>
            <a:ext cx="757184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K" sz="7500" b="1" dirty="0">
                <a:latin typeface="+mj-lt"/>
              </a:rPr>
              <a:t>Passer - Outsider</a:t>
            </a:r>
          </a:p>
          <a:p>
            <a:r>
              <a:rPr lang="en-SK" sz="3000" dirty="0"/>
              <a:t>iOS aplikácia</a:t>
            </a:r>
          </a:p>
        </p:txBody>
      </p:sp>
      <p:pic>
        <p:nvPicPr>
          <p:cNvPr id="7" name="Picture 6" descr="iPhone6_mockup_front_white.png">
            <a:extLst>
              <a:ext uri="{FF2B5EF4-FFF2-40B4-BE49-F238E27FC236}">
                <a16:creationId xmlns:a16="http://schemas.microsoft.com/office/drawing/2014/main" id="{D986449F-4725-8347-A1D5-6ACE1EFA62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48932" y="11254"/>
            <a:ext cx="8119764" cy="127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69A52E-DC75-E544-9C4E-BBB7623FA244}"/>
              </a:ext>
            </a:extLst>
          </p:cNvPr>
          <p:cNvSpPr txBox="1"/>
          <p:nvPr/>
        </p:nvSpPr>
        <p:spPr>
          <a:xfrm>
            <a:off x="16663245" y="12400142"/>
            <a:ext cx="6787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K" dirty="0">
                <a:solidFill>
                  <a:schemeClr val="bg1"/>
                </a:solidFill>
              </a:rPr>
              <a:t>Generovanie číselného kódu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90A3-6F72-CC4B-A17E-8A687266FFAC}"/>
              </a:ext>
            </a:extLst>
          </p:cNvPr>
          <p:cNvSpPr txBox="1"/>
          <p:nvPr/>
        </p:nvSpPr>
        <p:spPr>
          <a:xfrm>
            <a:off x="2299063" y="4572000"/>
            <a:ext cx="73372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Verifikácia pomocou číselného kódu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BE946F-E9CC-BD4A-88AD-ED5FE208917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17594039" y="1982820"/>
            <a:ext cx="4926327" cy="87018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7EC974-0531-CA4D-A734-CBEBDB4CB83A}"/>
              </a:ext>
            </a:extLst>
          </p:cNvPr>
          <p:cNvSpPr txBox="1"/>
          <p:nvPr/>
        </p:nvSpPr>
        <p:spPr>
          <a:xfrm>
            <a:off x="3321050" y="5421531"/>
            <a:ext cx="735970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Dočasný, šesťciferný kód</a:t>
            </a:r>
          </a:p>
          <a:p>
            <a:r>
              <a:rPr lang="en-SK" dirty="0"/>
              <a:t>Platnosť: 2 minúty</a:t>
            </a:r>
          </a:p>
          <a:p>
            <a:r>
              <a:rPr lang="en-SK" dirty="0"/>
              <a:t>Kód sa aj s položkami, ktoré chce</a:t>
            </a:r>
          </a:p>
          <a:p>
            <a:r>
              <a:rPr lang="en-GB" dirty="0"/>
              <a:t>p</a:t>
            </a:r>
            <a:r>
              <a:rPr lang="en-SK" dirty="0"/>
              <a:t>oužívateľ poslať posielajú na server</a:t>
            </a:r>
          </a:p>
        </p:txBody>
      </p:sp>
      <p:sp>
        <p:nvSpPr>
          <p:cNvPr id="13" name="Pentagon 12">
            <a:extLst>
              <a:ext uri="{FF2B5EF4-FFF2-40B4-BE49-F238E27FC236}">
                <a16:creationId xmlns:a16="http://schemas.microsoft.com/office/drawing/2014/main" id="{7D3B6DF9-4C48-924F-A7A3-2A5B001B695A}"/>
              </a:ext>
            </a:extLst>
          </p:cNvPr>
          <p:cNvSpPr/>
          <p:nvPr/>
        </p:nvSpPr>
        <p:spPr>
          <a:xfrm>
            <a:off x="2672985" y="5640918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15" name="Pentagon 14">
            <a:extLst>
              <a:ext uri="{FF2B5EF4-FFF2-40B4-BE49-F238E27FC236}">
                <a16:creationId xmlns:a16="http://schemas.microsoft.com/office/drawing/2014/main" id="{DDCE7927-B566-874D-957F-F058C0C15616}"/>
              </a:ext>
            </a:extLst>
          </p:cNvPr>
          <p:cNvSpPr/>
          <p:nvPr/>
        </p:nvSpPr>
        <p:spPr>
          <a:xfrm>
            <a:off x="2665852" y="6185886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16" name="Pentagon 15">
            <a:extLst>
              <a:ext uri="{FF2B5EF4-FFF2-40B4-BE49-F238E27FC236}">
                <a16:creationId xmlns:a16="http://schemas.microsoft.com/office/drawing/2014/main" id="{4F04BEB1-D027-7844-9358-FD5659F564CF}"/>
              </a:ext>
            </a:extLst>
          </p:cNvPr>
          <p:cNvSpPr/>
          <p:nvPr/>
        </p:nvSpPr>
        <p:spPr>
          <a:xfrm>
            <a:off x="2658719" y="6730854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37638533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15835816" y="0"/>
            <a:ext cx="8541834" cy="13716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Nunito Light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295514-DEDE-264B-ABC0-4A0A47C76687}"/>
              </a:ext>
            </a:extLst>
          </p:cNvPr>
          <p:cNvSpPr txBox="1"/>
          <p:nvPr/>
        </p:nvSpPr>
        <p:spPr>
          <a:xfrm>
            <a:off x="1655280" y="1229397"/>
            <a:ext cx="823686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K" sz="7500" b="1" dirty="0">
                <a:latin typeface="+mj-lt"/>
              </a:rPr>
              <a:t>Passer - Outsider</a:t>
            </a:r>
          </a:p>
          <a:p>
            <a:r>
              <a:rPr lang="en-SK" sz="3000" dirty="0"/>
              <a:t>iOS aplikácia</a:t>
            </a:r>
          </a:p>
        </p:txBody>
      </p:sp>
      <p:pic>
        <p:nvPicPr>
          <p:cNvPr id="7" name="Picture 6" descr="iPhone6_mockup_front_white.png">
            <a:extLst>
              <a:ext uri="{FF2B5EF4-FFF2-40B4-BE49-F238E27FC236}">
                <a16:creationId xmlns:a16="http://schemas.microsoft.com/office/drawing/2014/main" id="{D986449F-4725-8347-A1D5-6ACE1EFA62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48932" y="11254"/>
            <a:ext cx="8119764" cy="127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69A52E-DC75-E544-9C4E-BBB7623FA244}"/>
              </a:ext>
            </a:extLst>
          </p:cNvPr>
          <p:cNvSpPr txBox="1"/>
          <p:nvPr/>
        </p:nvSpPr>
        <p:spPr>
          <a:xfrm>
            <a:off x="17056460" y="12400142"/>
            <a:ext cx="60453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K" dirty="0">
                <a:solidFill>
                  <a:schemeClr val="bg1"/>
                </a:solidFill>
              </a:rPr>
              <a:t>Generovanie QR kódu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990A3-6F72-CC4B-A17E-8A687266FFAC}"/>
              </a:ext>
            </a:extLst>
          </p:cNvPr>
          <p:cNvSpPr txBox="1"/>
          <p:nvPr/>
        </p:nvSpPr>
        <p:spPr>
          <a:xfrm>
            <a:off x="2299063" y="4572000"/>
            <a:ext cx="61189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K" dirty="0"/>
              <a:t>Verifikácia pomocou QR kódu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7EC974-0531-CA4D-A734-CBEBDB4CB83A}"/>
              </a:ext>
            </a:extLst>
          </p:cNvPr>
          <p:cNvSpPr txBox="1"/>
          <p:nvPr/>
        </p:nvSpPr>
        <p:spPr>
          <a:xfrm>
            <a:off x="3346450" y="5472331"/>
            <a:ext cx="1125660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dirty="0"/>
              <a:t>Aktivuje sa kamera na naskenovanie QR kódu na</a:t>
            </a:r>
          </a:p>
          <a:p>
            <a:r>
              <a:rPr lang="sk-SK" dirty="0"/>
              <a:t>webstránke</a:t>
            </a:r>
          </a:p>
          <a:p>
            <a:r>
              <a:rPr lang="sk-SK" dirty="0"/>
              <a:t>QR kód obsahuje </a:t>
            </a:r>
            <a:r>
              <a:rPr lang="sk-SK" dirty="0" err="1"/>
              <a:t>session</a:t>
            </a:r>
            <a:r>
              <a:rPr lang="sk-SK" dirty="0"/>
              <a:t> id, ktorý je spolu so zvolenými</a:t>
            </a:r>
          </a:p>
          <a:p>
            <a:r>
              <a:rPr lang="sk-SK" dirty="0"/>
              <a:t>heslami poslaný na server po naskenovaní</a:t>
            </a:r>
          </a:p>
        </p:txBody>
      </p:sp>
      <p:sp>
        <p:nvSpPr>
          <p:cNvPr id="11" name="Pentagon 10">
            <a:extLst>
              <a:ext uri="{FF2B5EF4-FFF2-40B4-BE49-F238E27FC236}">
                <a16:creationId xmlns:a16="http://schemas.microsoft.com/office/drawing/2014/main" id="{831B0A7A-ADC2-D447-A8EE-59C91E212520}"/>
              </a:ext>
            </a:extLst>
          </p:cNvPr>
          <p:cNvSpPr/>
          <p:nvPr/>
        </p:nvSpPr>
        <p:spPr>
          <a:xfrm>
            <a:off x="2691252" y="6787002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sp>
        <p:nvSpPr>
          <p:cNvPr id="12" name="Pentagon 11">
            <a:extLst>
              <a:ext uri="{FF2B5EF4-FFF2-40B4-BE49-F238E27FC236}">
                <a16:creationId xmlns:a16="http://schemas.microsoft.com/office/drawing/2014/main" id="{03C7935D-BC1E-3C4C-BFE2-A892951F34AE}"/>
              </a:ext>
            </a:extLst>
          </p:cNvPr>
          <p:cNvSpPr/>
          <p:nvPr/>
        </p:nvSpPr>
        <p:spPr>
          <a:xfrm>
            <a:off x="2691252" y="5677762"/>
            <a:ext cx="365760" cy="24384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K"/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E77CDF07-0AC3-2A4B-92FC-AE0CBAD9C8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>
          <a:xfrm>
            <a:off x="17615825" y="1956816"/>
            <a:ext cx="4926659" cy="870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62124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Default Theme">
  <a:themeElements>
    <a:clrScheme name="Custom 5">
      <a:dk1>
        <a:srgbClr val="1B243B"/>
      </a:dk1>
      <a:lt1>
        <a:srgbClr val="FFFFFF"/>
      </a:lt1>
      <a:dk2>
        <a:srgbClr val="1B243B"/>
      </a:dk2>
      <a:lt2>
        <a:srgbClr val="FFFFFF"/>
      </a:lt2>
      <a:accent1>
        <a:srgbClr val="165AB6"/>
      </a:accent1>
      <a:accent2>
        <a:srgbClr val="1B8BCD"/>
      </a:accent2>
      <a:accent3>
        <a:srgbClr val="27C7CF"/>
      </a:accent3>
      <a:accent4>
        <a:srgbClr val="27C78A"/>
      </a:accent4>
      <a:accent5>
        <a:srgbClr val="70C456"/>
      </a:accent5>
      <a:accent6>
        <a:srgbClr val="CAC9D0"/>
      </a:accent6>
      <a:hlink>
        <a:srgbClr val="216BA9"/>
      </a:hlink>
      <a:folHlink>
        <a:srgbClr val="1FB18A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387</Words>
  <Application>Microsoft Macintosh PowerPoint</Application>
  <PresentationFormat>Custom</PresentationFormat>
  <Paragraphs>123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Lato</vt:lpstr>
      <vt:lpstr>Lato Light</vt:lpstr>
      <vt:lpstr>Nunito</vt:lpstr>
      <vt:lpstr>Nunito Light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 Curik</dc:creator>
  <cp:lastModifiedBy>Peter  Curik</cp:lastModifiedBy>
  <cp:revision>10</cp:revision>
  <dcterms:created xsi:type="dcterms:W3CDTF">2020-07-01T03:50:20Z</dcterms:created>
  <dcterms:modified xsi:type="dcterms:W3CDTF">2020-07-01T11:14:25Z</dcterms:modified>
</cp:coreProperties>
</file>